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9"/>
  </p:notesMasterIdLst>
  <p:handoutMasterIdLst>
    <p:handoutMasterId r:id="rId20"/>
  </p:handoutMasterIdLst>
  <p:sldIdLst>
    <p:sldId id="300" r:id="rId2"/>
    <p:sldId id="301" r:id="rId3"/>
    <p:sldId id="302" r:id="rId4"/>
    <p:sldId id="271" r:id="rId5"/>
    <p:sldId id="273" r:id="rId6"/>
    <p:sldId id="274" r:id="rId7"/>
    <p:sldId id="278" r:id="rId8"/>
    <p:sldId id="290" r:id="rId9"/>
    <p:sldId id="291" r:id="rId10"/>
    <p:sldId id="292" r:id="rId11"/>
    <p:sldId id="293" r:id="rId12"/>
    <p:sldId id="294" r:id="rId13"/>
    <p:sldId id="295" r:id="rId14"/>
    <p:sldId id="296" r:id="rId15"/>
    <p:sldId id="297" r:id="rId16"/>
    <p:sldId id="298" r:id="rId17"/>
    <p:sldId id="299" r:id="rId18"/>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DBF1"/>
    <a:srgbClr val="5C6970"/>
    <a:srgbClr val="43C0FF"/>
    <a:srgbClr val="008ED3"/>
    <a:srgbClr val="79736D"/>
    <a:srgbClr val="0D131A"/>
    <a:srgbClr val="0083C3"/>
    <a:srgbClr val="0085CA"/>
    <a:srgbClr val="2D29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25"/>
    <p:restoredTop sz="96391" autoAdjust="0"/>
  </p:normalViewPr>
  <p:slideViewPr>
    <p:cSldViewPr snapToGrid="0">
      <p:cViewPr varScale="1">
        <p:scale>
          <a:sx n="78" d="100"/>
          <a:sy n="78" d="100"/>
        </p:scale>
        <p:origin x="108" y="1326"/>
      </p:cViewPr>
      <p:guideLst>
        <p:guide orient="horz" pos="1620"/>
        <p:guide pos="2880"/>
      </p:guideLst>
    </p:cSldViewPr>
  </p:slideViewPr>
  <p:notesTextViewPr>
    <p:cViewPr>
      <p:scale>
        <a:sx n="1" d="1"/>
        <a:sy n="1" d="1"/>
      </p:scale>
      <p:origin x="0" y="0"/>
    </p:cViewPr>
  </p:notesTextViewPr>
  <p:notesViewPr>
    <p:cSldViewPr snapToGrid="0">
      <p:cViewPr varScale="1">
        <p:scale>
          <a:sx n="84" d="100"/>
          <a:sy n="84" d="100"/>
        </p:scale>
        <p:origin x="-3804" y="-90"/>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B53FA6F-752D-413D-8671-8023634ABE2B}" type="datetimeFigureOut">
              <a:rPr lang="zh-TW" altLang="en-US" smtClean="0"/>
              <a:t>2023/4/25</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7250E4-CE39-4108-9B1F-4708F065F194}" type="slidenum">
              <a:rPr lang="zh-TW" altLang="en-US" smtClean="0"/>
              <a:t>‹#›</a:t>
            </a:fld>
            <a:endParaRPr lang="zh-TW" altLang="en-US"/>
          </a:p>
        </p:txBody>
      </p:sp>
    </p:spTree>
    <p:extLst>
      <p:ext uri="{BB962C8B-B14F-4D97-AF65-F5344CB8AC3E}">
        <p14:creationId xmlns:p14="http://schemas.microsoft.com/office/powerpoint/2010/main" val="3440477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DC51C-E7D2-374D-9A3D-CDCF254C7A0D}" type="datetimeFigureOut">
              <a:rPr kumimoji="1" lang="zh-TW" altLang="en-US" smtClean="0"/>
              <a:t>2023/4/25</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2F770E-C2B0-004C-A5BC-FB4976466ABD}" type="slidenum">
              <a:rPr kumimoji="1" lang="zh-TW" altLang="en-US" smtClean="0"/>
              <a:t>‹#›</a:t>
            </a:fld>
            <a:endParaRPr kumimoji="1" lang="zh-TW" altLang="en-US"/>
          </a:p>
        </p:txBody>
      </p:sp>
    </p:spTree>
    <p:extLst>
      <p:ext uri="{BB962C8B-B14F-4D97-AF65-F5344CB8AC3E}">
        <p14:creationId xmlns:p14="http://schemas.microsoft.com/office/powerpoint/2010/main" val="3107865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52F770E-C2B0-004C-A5BC-FB4976466ABD}" type="slidenum">
              <a:rPr kumimoji="1" lang="zh-TW" altLang="en-US" smtClean="0"/>
              <a:t>5</a:t>
            </a:fld>
            <a:endParaRPr kumimoji="1" lang="zh-TW" altLang="en-US"/>
          </a:p>
        </p:txBody>
      </p:sp>
    </p:spTree>
    <p:extLst>
      <p:ext uri="{BB962C8B-B14F-4D97-AF65-F5344CB8AC3E}">
        <p14:creationId xmlns:p14="http://schemas.microsoft.com/office/powerpoint/2010/main" val="950889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52F770E-C2B0-004C-A5BC-FB4976466ABD}" type="slidenum">
              <a:rPr kumimoji="1" lang="zh-TW" altLang="en-US" smtClean="0"/>
              <a:t>10</a:t>
            </a:fld>
            <a:endParaRPr kumimoji="1" lang="zh-TW" altLang="en-US"/>
          </a:p>
        </p:txBody>
      </p:sp>
    </p:spTree>
    <p:extLst>
      <p:ext uri="{BB962C8B-B14F-4D97-AF65-F5344CB8AC3E}">
        <p14:creationId xmlns:p14="http://schemas.microsoft.com/office/powerpoint/2010/main" val="16339225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page in white">
    <p:spTree>
      <p:nvGrpSpPr>
        <p:cNvPr id="1" name=""/>
        <p:cNvGrpSpPr/>
        <p:nvPr/>
      </p:nvGrpSpPr>
      <p:grpSpPr>
        <a:xfrm>
          <a:off x="0" y="0"/>
          <a:ext cx="0" cy="0"/>
          <a:chOff x="0" y="0"/>
          <a:chExt cx="0" cy="0"/>
        </a:xfrm>
      </p:grpSpPr>
      <p:sp>
        <p:nvSpPr>
          <p:cNvPr id="28" name="圖片版面配置區 3"/>
          <p:cNvSpPr>
            <a:spLocks noGrp="1"/>
          </p:cNvSpPr>
          <p:nvPr>
            <p:ph type="pic" sz="quarter" idx="19"/>
          </p:nvPr>
        </p:nvSpPr>
        <p:spPr>
          <a:xfrm>
            <a:off x="5036694" y="322647"/>
            <a:ext cx="1604409" cy="2011290"/>
          </a:xfrm>
          <a:prstGeom prst="rect">
            <a:avLst/>
          </a:prstGeom>
        </p:spPr>
        <p:txBody>
          <a:bodyPr/>
          <a:lstStyle>
            <a:lvl1pPr marL="0" indent="0">
              <a:buNone/>
              <a:defRPr sz="1800"/>
            </a:lvl1pPr>
          </a:lstStyle>
          <a:p>
            <a:endParaRPr lang="zh-TW" altLang="en-US" dirty="0"/>
          </a:p>
        </p:txBody>
      </p:sp>
      <p:sp>
        <p:nvSpPr>
          <p:cNvPr id="4" name="圖片版面配置區 3"/>
          <p:cNvSpPr>
            <a:spLocks noGrp="1"/>
          </p:cNvSpPr>
          <p:nvPr>
            <p:ph type="pic" sz="quarter" idx="18"/>
          </p:nvPr>
        </p:nvSpPr>
        <p:spPr>
          <a:xfrm>
            <a:off x="848405" y="2994041"/>
            <a:ext cx="2990850" cy="1817688"/>
          </a:xfrm>
          <a:prstGeom prst="rect">
            <a:avLst/>
          </a:prstGeom>
        </p:spPr>
        <p:txBody>
          <a:bodyPr/>
          <a:lstStyle>
            <a:lvl1pPr marL="0" indent="0">
              <a:buNone/>
              <a:defRPr sz="1800"/>
            </a:lvl1pPr>
          </a:lstStyle>
          <a:p>
            <a:endParaRPr lang="zh-TW" altLang="en-US" dirty="0"/>
          </a:p>
        </p:txBody>
      </p:sp>
      <p:grpSp>
        <p:nvGrpSpPr>
          <p:cNvPr id="9" name="群組 22"/>
          <p:cNvGrpSpPr>
            <a:grpSpLocks/>
          </p:cNvGrpSpPr>
          <p:nvPr userDrawn="1"/>
        </p:nvGrpSpPr>
        <p:grpSpPr bwMode="auto">
          <a:xfrm>
            <a:off x="7508701" y="4660101"/>
            <a:ext cx="1571264" cy="429052"/>
            <a:chOff x="7349791" y="4835638"/>
            <a:chExt cx="1570930" cy="427787"/>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l="71722" b="-27812"/>
            <a:stretch>
              <a:fillRect/>
            </a:stretch>
          </p:blipFill>
          <p:spPr bwMode="auto">
            <a:xfrm>
              <a:off x="7615249" y="4835638"/>
              <a:ext cx="1175772" cy="30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文字方塊 10"/>
            <p:cNvSpPr txBox="1"/>
            <p:nvPr/>
          </p:nvSpPr>
          <p:spPr>
            <a:xfrm>
              <a:off x="7349791" y="5079304"/>
              <a:ext cx="1570930" cy="184121"/>
            </a:xfrm>
            <a:prstGeom prst="rect">
              <a:avLst/>
            </a:prstGeom>
            <a:noFill/>
          </p:spPr>
          <p:txBody>
            <a:bodyPr wrap="none">
              <a:spAutoFit/>
            </a:bodyPr>
            <a:lstStyle/>
            <a:p>
              <a:pPr eaLnBrk="1" fontAlgn="auto" hangingPunct="1">
                <a:spcBef>
                  <a:spcPts val="0"/>
                </a:spcBef>
                <a:spcAft>
                  <a:spcPts val="0"/>
                </a:spcAft>
                <a:defRPr/>
              </a:pPr>
              <a:r>
                <a:rPr lang="en-US" altLang="zh-TW" sz="600" i="1" dirty="0">
                  <a:latin typeface="+mj-lt"/>
                  <a:ea typeface="Noto Sans Sinhala ExtCond Thin" panose="020B0206040504020204" pitchFamily="34"/>
                  <a:cs typeface="Noto Sans Arabic Cond ExtLt" panose="020B0306040504020204" pitchFamily="34"/>
                </a:rPr>
                <a:t>Copyright © Lumens. All rights reserved.</a:t>
              </a:r>
              <a:endParaRPr lang="zh-TW" altLang="en-US" sz="600" i="1" dirty="0">
                <a:latin typeface="+mj-lt"/>
                <a:cs typeface="Noto Sans Arabic Cond ExtLt" panose="020B0306040504020204" pitchFamily="34"/>
              </a:endParaRPr>
            </a:p>
          </p:txBody>
        </p:sp>
      </p:grpSp>
      <p:sp>
        <p:nvSpPr>
          <p:cNvPr id="7" name="矩形 6"/>
          <p:cNvSpPr/>
          <p:nvPr userDrawn="1"/>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版面配置區 10"/>
          <p:cNvSpPr>
            <a:spLocks noGrp="1"/>
          </p:cNvSpPr>
          <p:nvPr>
            <p:ph type="body" sz="quarter" idx="13" hasCustomPrompt="1"/>
          </p:nvPr>
        </p:nvSpPr>
        <p:spPr>
          <a:xfrm>
            <a:off x="793463" y="359240"/>
            <a:ext cx="3049289" cy="461665"/>
          </a:xfrm>
          <a:prstGeom prst="rect">
            <a:avLst/>
          </a:prstGeom>
        </p:spPr>
        <p:txBody>
          <a:bodyPr wrap="square">
            <a:spAutoFit/>
          </a:bodyPr>
          <a:lstStyle>
            <a:lvl1pPr marL="0" indent="0">
              <a:buNone/>
              <a:defRPr lang="zh-TW" altLang="en-US" sz="2400" b="1" dirty="0">
                <a:solidFill>
                  <a:srgbClr val="0070C0"/>
                </a:solidFill>
                <a:latin typeface="Arial" pitchFamily="34" charset="0"/>
                <a:cs typeface="Arial" pitchFamily="34" charset="0"/>
              </a:defRPr>
            </a:lvl1pPr>
          </a:lstStyle>
          <a:p>
            <a:pPr marL="0" lvl="0">
              <a:spcAft>
                <a:spcPts val="600"/>
              </a:spcAft>
            </a:pPr>
            <a:r>
              <a:rPr lang="en-US" altLang="zh-TW" dirty="0"/>
              <a:t>Page Title</a:t>
            </a:r>
            <a:endParaRPr lang="zh-TW" altLang="en-US" dirty="0"/>
          </a:p>
        </p:txBody>
      </p:sp>
      <p:sp>
        <p:nvSpPr>
          <p:cNvPr id="12" name="文字版面配置區 11"/>
          <p:cNvSpPr>
            <a:spLocks noGrp="1"/>
          </p:cNvSpPr>
          <p:nvPr>
            <p:ph type="body" sz="quarter" idx="15" hasCustomPrompt="1"/>
          </p:nvPr>
        </p:nvSpPr>
        <p:spPr>
          <a:xfrm>
            <a:off x="848405" y="1664127"/>
            <a:ext cx="2344501" cy="1089006"/>
          </a:xfrm>
          <a:prstGeom prst="rect">
            <a:avLst/>
          </a:prstGeom>
        </p:spPr>
        <p:txBody>
          <a:bodyPr/>
          <a:lstStyle>
            <a:lvl1pPr marL="0" indent="0">
              <a:buNone/>
              <a:defRPr lang="zh-TW" altLang="en-US" sz="800" dirty="0"/>
            </a:lvl1pPr>
            <a:lvl2pPr>
              <a:defRPr sz="1200"/>
            </a:lvl2pPr>
            <a:lvl3pPr>
              <a:defRPr sz="1200"/>
            </a:lvl3pPr>
            <a:lvl4pPr>
              <a:defRPr sz="1200"/>
            </a:lvl4pPr>
            <a:lvl5pPr>
              <a:defRPr sz="1200"/>
            </a:lvl5pPr>
          </a:lstStyle>
          <a:p>
            <a:pPr lvl="0"/>
            <a:r>
              <a:rPr lang="en-US" altLang="zh-TW" dirty="0"/>
              <a:t>content</a:t>
            </a:r>
            <a:endParaRPr lang="zh-TW" altLang="en-US" dirty="0"/>
          </a:p>
        </p:txBody>
      </p:sp>
      <p:sp>
        <p:nvSpPr>
          <p:cNvPr id="20" name="文字版面配置區 11"/>
          <p:cNvSpPr>
            <a:spLocks noGrp="1"/>
          </p:cNvSpPr>
          <p:nvPr>
            <p:ph type="body" sz="quarter" idx="16" hasCustomPrompt="1"/>
          </p:nvPr>
        </p:nvSpPr>
        <p:spPr>
          <a:xfrm>
            <a:off x="6764040" y="885668"/>
            <a:ext cx="2154088" cy="1089006"/>
          </a:xfrm>
          <a:prstGeom prst="rect">
            <a:avLst/>
          </a:prstGeom>
        </p:spPr>
        <p:txBody>
          <a:bodyPr/>
          <a:lstStyle>
            <a:lvl1pPr marL="0" indent="0">
              <a:buNone/>
              <a:defRPr lang="zh-TW" altLang="en-US" sz="800" dirty="0"/>
            </a:lvl1pPr>
            <a:lvl2pPr>
              <a:defRPr sz="1200"/>
            </a:lvl2pPr>
            <a:lvl3pPr>
              <a:defRPr sz="1200"/>
            </a:lvl3pPr>
            <a:lvl4pPr>
              <a:defRPr sz="1200"/>
            </a:lvl4pPr>
            <a:lvl5pPr>
              <a:defRPr sz="1200"/>
            </a:lvl5pPr>
          </a:lstStyle>
          <a:p>
            <a:pPr lvl="0"/>
            <a:r>
              <a:rPr lang="en-US" altLang="zh-TW" dirty="0"/>
              <a:t>content</a:t>
            </a:r>
            <a:endParaRPr lang="zh-TW" altLang="en-US" dirty="0"/>
          </a:p>
        </p:txBody>
      </p:sp>
      <p:sp>
        <p:nvSpPr>
          <p:cNvPr id="21" name="文字版面配置區 11"/>
          <p:cNvSpPr>
            <a:spLocks noGrp="1"/>
          </p:cNvSpPr>
          <p:nvPr>
            <p:ph type="body" sz="quarter" idx="17" hasCustomPrompt="1"/>
          </p:nvPr>
        </p:nvSpPr>
        <p:spPr>
          <a:xfrm>
            <a:off x="5036695" y="2473350"/>
            <a:ext cx="2145156" cy="612750"/>
          </a:xfrm>
          <a:prstGeom prst="rect">
            <a:avLst/>
          </a:prstGeom>
        </p:spPr>
        <p:txBody>
          <a:bodyPr/>
          <a:lstStyle>
            <a:lvl1pPr marL="0" indent="0">
              <a:buNone/>
              <a:defRPr lang="zh-TW" altLang="en-US" sz="800" dirty="0"/>
            </a:lvl1pPr>
            <a:lvl2pPr>
              <a:defRPr sz="1200"/>
            </a:lvl2pPr>
            <a:lvl3pPr>
              <a:defRPr sz="1200"/>
            </a:lvl3pPr>
            <a:lvl4pPr>
              <a:defRPr sz="1200"/>
            </a:lvl4pPr>
            <a:lvl5pPr>
              <a:defRPr sz="1200"/>
            </a:lvl5pPr>
          </a:lstStyle>
          <a:p>
            <a:pPr lvl="0"/>
            <a:r>
              <a:rPr lang="en-US" altLang="zh-TW" dirty="0"/>
              <a:t>content</a:t>
            </a:r>
            <a:endParaRPr lang="zh-TW" altLang="en-US" dirty="0"/>
          </a:p>
        </p:txBody>
      </p:sp>
      <p:sp>
        <p:nvSpPr>
          <p:cNvPr id="29" name="圖片版面配置區 3"/>
          <p:cNvSpPr>
            <a:spLocks noGrp="1"/>
          </p:cNvSpPr>
          <p:nvPr>
            <p:ph type="pic" sz="quarter" idx="20"/>
          </p:nvPr>
        </p:nvSpPr>
        <p:spPr>
          <a:xfrm>
            <a:off x="7313719" y="2134170"/>
            <a:ext cx="1604409" cy="2323530"/>
          </a:xfrm>
          <a:prstGeom prst="rect">
            <a:avLst/>
          </a:prstGeom>
        </p:spPr>
        <p:txBody>
          <a:bodyPr/>
          <a:lstStyle>
            <a:lvl1pPr marL="0" indent="0">
              <a:buNone/>
              <a:defRPr sz="1800"/>
            </a:lvl1pPr>
          </a:lstStyle>
          <a:p>
            <a:endParaRPr lang="zh-TW" altLang="en-US" dirty="0"/>
          </a:p>
        </p:txBody>
      </p:sp>
      <p:sp>
        <p:nvSpPr>
          <p:cNvPr id="30" name="文字版面配置區 11"/>
          <p:cNvSpPr>
            <a:spLocks noGrp="1"/>
          </p:cNvSpPr>
          <p:nvPr>
            <p:ph type="body" sz="quarter" idx="21" hasCustomPrompt="1"/>
          </p:nvPr>
        </p:nvSpPr>
        <p:spPr>
          <a:xfrm>
            <a:off x="5036695" y="3206774"/>
            <a:ext cx="2145156" cy="1604955"/>
          </a:xfrm>
          <a:prstGeom prst="rect">
            <a:avLst/>
          </a:prstGeom>
        </p:spPr>
        <p:txBody>
          <a:bodyPr/>
          <a:lstStyle>
            <a:lvl1pPr marL="0" indent="0">
              <a:buNone/>
              <a:defRPr lang="en-US" altLang="zh-TW" sz="800" i="1" kern="1200" dirty="0">
                <a:solidFill>
                  <a:schemeClr val="accent5"/>
                </a:solidFill>
                <a:latin typeface="+mn-lt"/>
                <a:ea typeface="+mn-ea"/>
                <a:cs typeface="+mn-cs"/>
              </a:defRPr>
            </a:lvl1pPr>
            <a:lvl2pPr>
              <a:defRPr sz="1200"/>
            </a:lvl2pPr>
            <a:lvl3pPr>
              <a:defRPr sz="1200"/>
            </a:lvl3pPr>
            <a:lvl4pPr>
              <a:defRPr sz="1200"/>
            </a:lvl4pPr>
            <a:lvl5pPr>
              <a:defRPr sz="1200"/>
            </a:lvl5pPr>
          </a:lstStyle>
          <a:p>
            <a:pPr lvl="0"/>
            <a:r>
              <a:rPr lang="en-US" altLang="zh-TW" dirty="0" smtClean="0"/>
              <a:t>Customer Testimonial</a:t>
            </a:r>
            <a:endParaRPr lang="en-US" altLang="zh-TW" dirty="0"/>
          </a:p>
        </p:txBody>
      </p:sp>
      <p:sp>
        <p:nvSpPr>
          <p:cNvPr id="31" name="圖片版面配置區 3"/>
          <p:cNvSpPr>
            <a:spLocks noGrp="1"/>
          </p:cNvSpPr>
          <p:nvPr>
            <p:ph type="pic" sz="quarter" idx="22" hasCustomPrompt="1"/>
          </p:nvPr>
        </p:nvSpPr>
        <p:spPr>
          <a:xfrm>
            <a:off x="3324774" y="1061813"/>
            <a:ext cx="1466301" cy="1691320"/>
          </a:xfrm>
          <a:prstGeom prst="rect">
            <a:avLst/>
          </a:prstGeom>
        </p:spPr>
        <p:txBody>
          <a:bodyPr/>
          <a:lstStyle>
            <a:lvl1pPr marL="0" indent="0">
              <a:buNone/>
              <a:defRPr sz="1100"/>
            </a:lvl1pPr>
          </a:lstStyle>
          <a:p>
            <a:r>
              <a:rPr lang="en-US" altLang="zh-TW" dirty="0" smtClean="0"/>
              <a:t>Product Image</a:t>
            </a:r>
            <a:endParaRPr lang="zh-TW" altLang="en-US" dirty="0"/>
          </a:p>
        </p:txBody>
      </p:sp>
      <p:cxnSp>
        <p:nvCxnSpPr>
          <p:cNvPr id="33" name="直線接點 32"/>
          <p:cNvCxnSpPr/>
          <p:nvPr userDrawn="1"/>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文字版面配置區 11"/>
          <p:cNvSpPr>
            <a:spLocks noGrp="1"/>
          </p:cNvSpPr>
          <p:nvPr>
            <p:ph type="body" sz="quarter" idx="23" hasCustomPrompt="1"/>
          </p:nvPr>
        </p:nvSpPr>
        <p:spPr>
          <a:xfrm rot="16200000">
            <a:off x="-810967" y="1211764"/>
            <a:ext cx="2154088" cy="449042"/>
          </a:xfrm>
          <a:prstGeom prst="rect">
            <a:avLst/>
          </a:prstGeom>
        </p:spPr>
        <p:txBody>
          <a:bodyPr/>
          <a:lstStyle>
            <a:lvl1pPr marL="0" indent="0" algn="r" defTabSz="914400" rtl="0" eaLnBrk="1" latinLnBrk="0" hangingPunct="1">
              <a:buNone/>
              <a:defRPr lang="en-US" altLang="zh-TW" sz="900" b="1" dirty="0">
                <a:solidFill>
                  <a:schemeClr val="bg1"/>
                </a:solidFill>
              </a:defRPr>
            </a:lvl1pPr>
            <a:lvl2pPr>
              <a:defRPr sz="1200"/>
            </a:lvl2pPr>
            <a:lvl3pPr>
              <a:defRPr sz="1200"/>
            </a:lvl3pPr>
            <a:lvl4pPr>
              <a:defRPr sz="1200"/>
            </a:lvl4pPr>
            <a:lvl5pPr>
              <a:defRPr sz="1200"/>
            </a:lvl5pPr>
          </a:lstStyle>
          <a:p>
            <a:pPr lvl="0"/>
            <a:r>
              <a:rPr lang="en-US" altLang="zh-TW" dirty="0" smtClean="0"/>
              <a:t>Success Stories</a:t>
            </a:r>
          </a:p>
          <a:p>
            <a:pPr lvl="0"/>
            <a:r>
              <a:rPr lang="en-US" altLang="zh-TW" dirty="0" smtClean="0"/>
              <a:t>Application</a:t>
            </a:r>
            <a:endParaRPr lang="en-US" altLang="zh-TW" dirty="0"/>
          </a:p>
        </p:txBody>
      </p:sp>
    </p:spTree>
    <p:extLst>
      <p:ext uri="{BB962C8B-B14F-4D97-AF65-F5344CB8AC3E}">
        <p14:creationId xmlns:p14="http://schemas.microsoft.com/office/powerpoint/2010/main" val="2567853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grpSp>
        <p:nvGrpSpPr>
          <p:cNvPr id="3" name="群組 22"/>
          <p:cNvGrpSpPr>
            <a:grpSpLocks/>
          </p:cNvGrpSpPr>
          <p:nvPr userDrawn="1"/>
        </p:nvGrpSpPr>
        <p:grpSpPr bwMode="auto">
          <a:xfrm>
            <a:off x="7508701" y="4660101"/>
            <a:ext cx="1571264" cy="429052"/>
            <a:chOff x="7349790" y="4835638"/>
            <a:chExt cx="1570930" cy="427785"/>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71722" b="-27812"/>
            <a:stretch>
              <a:fillRect/>
            </a:stretch>
          </p:blipFill>
          <p:spPr bwMode="auto">
            <a:xfrm>
              <a:off x="7615249" y="4835638"/>
              <a:ext cx="1175772" cy="30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7349790" y="5079302"/>
              <a:ext cx="1570930" cy="184121"/>
            </a:xfrm>
            <a:prstGeom prst="rect">
              <a:avLst/>
            </a:prstGeom>
            <a:noFill/>
          </p:spPr>
          <p:txBody>
            <a:bodyPr wrap="none">
              <a:spAutoFit/>
            </a:bodyPr>
            <a:lstStyle/>
            <a:p>
              <a:pPr eaLnBrk="1" fontAlgn="auto" hangingPunct="1">
                <a:spcBef>
                  <a:spcPts val="0"/>
                </a:spcBef>
                <a:spcAft>
                  <a:spcPts val="0"/>
                </a:spcAft>
                <a:defRPr/>
              </a:pPr>
              <a:r>
                <a:rPr lang="en-US" altLang="zh-TW" sz="600" i="1" dirty="0">
                  <a:latin typeface="+mj-lt"/>
                  <a:ea typeface="Noto Sans Sinhala ExtCond Thin" panose="020B0206040504020204" pitchFamily="34"/>
                  <a:cs typeface="Noto Sans Arabic Cond ExtLt" panose="020B0306040504020204" pitchFamily="34"/>
                </a:rPr>
                <a:t>Copyright © Lumens. All rights reserved.</a:t>
              </a:r>
              <a:endParaRPr lang="zh-TW" altLang="en-US" sz="600" i="1" dirty="0">
                <a:latin typeface="+mj-lt"/>
                <a:cs typeface="Noto Sans Arabic Cond ExtLt" panose="020B0306040504020204" pitchFamily="34"/>
              </a:endParaRPr>
            </a:p>
          </p:txBody>
        </p:sp>
      </p:grpSp>
      <p:sp>
        <p:nvSpPr>
          <p:cNvPr id="7" name="圖片版面配置區 6"/>
          <p:cNvSpPr>
            <a:spLocks noGrp="1"/>
          </p:cNvSpPr>
          <p:nvPr>
            <p:ph type="pic" sz="quarter" idx="10"/>
          </p:nvPr>
        </p:nvSpPr>
        <p:spPr>
          <a:xfrm>
            <a:off x="0" y="0"/>
            <a:ext cx="4676775" cy="5143500"/>
          </a:xfrm>
          <a:prstGeom prst="rect">
            <a:avLst/>
          </a:prstGeom>
        </p:spPr>
        <p:txBody>
          <a:bodyPr/>
          <a:lstStyle/>
          <a:p>
            <a:endParaRPr lang="zh-TW" altLang="en-US"/>
          </a:p>
        </p:txBody>
      </p:sp>
      <p:cxnSp>
        <p:nvCxnSpPr>
          <p:cNvPr id="11" name="直線接點 10"/>
          <p:cNvCxnSpPr/>
          <p:nvPr userDrawn="1"/>
        </p:nvCxnSpPr>
        <p:spPr>
          <a:xfrm>
            <a:off x="4886325" y="1728787"/>
            <a:ext cx="0" cy="957263"/>
          </a:xfrm>
          <a:prstGeom prst="line">
            <a:avLst/>
          </a:prstGeom>
          <a:ln w="76200">
            <a:solidFill>
              <a:srgbClr val="0083CD"/>
            </a:solidFill>
          </a:ln>
        </p:spPr>
        <p:style>
          <a:lnRef idx="1">
            <a:schemeClr val="accent1"/>
          </a:lnRef>
          <a:fillRef idx="0">
            <a:schemeClr val="accent1"/>
          </a:fillRef>
          <a:effectRef idx="0">
            <a:schemeClr val="accent1"/>
          </a:effectRef>
          <a:fontRef idx="minor">
            <a:schemeClr val="tx1"/>
          </a:fontRef>
        </p:style>
      </p:cxnSp>
      <p:sp>
        <p:nvSpPr>
          <p:cNvPr id="20" name="文字版面配置區 19"/>
          <p:cNvSpPr>
            <a:spLocks noGrp="1"/>
          </p:cNvSpPr>
          <p:nvPr>
            <p:ph type="body" sz="quarter" idx="11" hasCustomPrompt="1"/>
          </p:nvPr>
        </p:nvSpPr>
        <p:spPr>
          <a:xfrm>
            <a:off x="5010149" y="1714499"/>
            <a:ext cx="3476625" cy="590551"/>
          </a:xfrm>
          <a:prstGeom prst="rect">
            <a:avLst/>
          </a:prstGeom>
        </p:spPr>
        <p:txBody>
          <a:bodyPr anchor="ctr"/>
          <a:lstStyle>
            <a:lvl1pPr marL="0" indent="0">
              <a:buNone/>
              <a:defRPr b="1">
                <a:solidFill>
                  <a:srgbClr val="0083CD"/>
                </a:solidFill>
              </a:defRPr>
            </a:lvl1pPr>
          </a:lstStyle>
          <a:p>
            <a:pPr lvl="0"/>
            <a:r>
              <a:rPr lang="en-US" altLang="zh-TW" dirty="0" smtClean="0"/>
              <a:t>APPLICATION</a:t>
            </a:r>
            <a:endParaRPr lang="zh-TW" altLang="en-US" dirty="0"/>
          </a:p>
        </p:txBody>
      </p:sp>
      <p:sp>
        <p:nvSpPr>
          <p:cNvPr id="23" name="文字方塊 22"/>
          <p:cNvSpPr txBox="1"/>
          <p:nvPr userDrawn="1"/>
        </p:nvSpPr>
        <p:spPr>
          <a:xfrm>
            <a:off x="5010149" y="2387084"/>
            <a:ext cx="1377300" cy="369332"/>
          </a:xfrm>
          <a:prstGeom prst="rect">
            <a:avLst/>
          </a:prstGeom>
          <a:noFill/>
        </p:spPr>
        <p:txBody>
          <a:bodyPr wrap="none" rtlCol="0">
            <a:spAutoFit/>
          </a:bodyPr>
          <a:lstStyle/>
          <a:p>
            <a:r>
              <a:rPr lang="en-US" altLang="zh-TW" dirty="0" smtClean="0"/>
              <a:t>Case</a:t>
            </a:r>
            <a:r>
              <a:rPr lang="en-US" altLang="zh-TW" baseline="0" dirty="0" smtClean="0"/>
              <a:t> Study</a:t>
            </a:r>
            <a:endParaRPr lang="zh-TW" altLang="en-US" dirty="0"/>
          </a:p>
        </p:txBody>
      </p:sp>
    </p:spTree>
    <p:extLst>
      <p:ext uri="{BB962C8B-B14F-4D97-AF65-F5344CB8AC3E}">
        <p14:creationId xmlns:p14="http://schemas.microsoft.com/office/powerpoint/2010/main" val="26527458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182461"/>
      </p:ext>
    </p:extLst>
  </p:cSld>
  <p:clrMap bg1="lt1" tx1="dk1" bg2="lt2" tx2="dk2" accent1="accent1" accent2="accent2" accent3="accent3" accent4="accent4" accent5="accent5" accent6="accent6" hlink="hlink" folHlink="folHlink"/>
  <p:sldLayoutIdLst>
    <p:sldLayoutId id="2147483655" r:id="rId1"/>
    <p:sldLayoutId id="2147483656"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jpeg"/><Relationship Id="rId7" Type="http://schemas.openxmlformats.org/officeDocument/2006/relationships/image" Target="../media/image44.pn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2.png"/><Relationship Id="rId2" Type="http://schemas.openxmlformats.org/officeDocument/2006/relationships/image" Target="../media/image69.jpeg"/><Relationship Id="rId1" Type="http://schemas.openxmlformats.org/officeDocument/2006/relationships/slideLayout" Target="../slideLayouts/slideLayout1.xml"/><Relationship Id="rId6" Type="http://schemas.openxmlformats.org/officeDocument/2006/relationships/hyperlink" Target="https://m.virginiawestern.edu/" TargetMode="External"/><Relationship Id="rId5" Type="http://schemas.openxmlformats.org/officeDocument/2006/relationships/image" Target="../media/image40.png"/><Relationship Id="rId4" Type="http://schemas.openxmlformats.org/officeDocument/2006/relationships/image" Target="../media/image71.jpe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7.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8.png"/><Relationship Id="rId7" Type="http://schemas.openxmlformats.org/officeDocument/2006/relationships/image" Target="../media/image66.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94.png"/><Relationship Id="rId5" Type="http://schemas.openxmlformats.org/officeDocument/2006/relationships/image" Target="../media/image90.png"/><Relationship Id="rId10" Type="http://schemas.openxmlformats.org/officeDocument/2006/relationships/image" Target="../media/image93.png"/><Relationship Id="rId4" Type="http://schemas.openxmlformats.org/officeDocument/2006/relationships/image" Target="../media/image89.png"/><Relationship Id="rId9"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版面配置區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9657" r="19657"/>
          <a:stretch>
            <a:fillRect/>
          </a:stretch>
        </p:blipFill>
        <p:spPr/>
      </p:pic>
      <p:sp>
        <p:nvSpPr>
          <p:cNvPr id="3" name="文字版面配置區 2"/>
          <p:cNvSpPr>
            <a:spLocks noGrp="1"/>
          </p:cNvSpPr>
          <p:nvPr>
            <p:ph type="body" sz="quarter" idx="11"/>
          </p:nvPr>
        </p:nvSpPr>
        <p:spPr/>
        <p:txBody>
          <a:bodyPr/>
          <a:lstStyle/>
          <a:p>
            <a:r>
              <a:rPr lang="en-US" altLang="zh-TW" dirty="0" smtClean="0"/>
              <a:t>Corporate</a:t>
            </a:r>
          </a:p>
        </p:txBody>
      </p:sp>
    </p:spTree>
    <p:extLst>
      <p:ext uri="{BB962C8B-B14F-4D97-AF65-F5344CB8AC3E}">
        <p14:creationId xmlns:p14="http://schemas.microsoft.com/office/powerpoint/2010/main" val="2280010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14986" y="284929"/>
            <a:ext cx="6802413" cy="907941"/>
          </a:xfrm>
          <a:prstGeom prst="rect">
            <a:avLst/>
          </a:prstGeom>
        </p:spPr>
        <p:txBody>
          <a:bodyPr wrap="square">
            <a:spAutoFit/>
          </a:bodyPr>
          <a:lstStyle/>
          <a:p>
            <a:pPr>
              <a:spcAft>
                <a:spcPts val="600"/>
              </a:spcAft>
              <a:defRPr/>
            </a:pPr>
            <a:r>
              <a:rPr lang="en-US" altLang="zh-TW" sz="2400" b="1" dirty="0" err="1">
                <a:solidFill>
                  <a:srgbClr val="0070C0"/>
                </a:solidFill>
                <a:latin typeface="Arial" pitchFamily="34" charset="0"/>
                <a:cs typeface="Arial" pitchFamily="34" charset="0"/>
              </a:rPr>
              <a:t>Sunwest</a:t>
            </a:r>
            <a:r>
              <a:rPr lang="en-US" altLang="zh-TW" sz="2400" b="1" dirty="0">
                <a:solidFill>
                  <a:srgbClr val="0070C0"/>
                </a:solidFill>
                <a:latin typeface="Arial" pitchFamily="34" charset="0"/>
                <a:cs typeface="Arial" pitchFamily="34" charset="0"/>
              </a:rPr>
              <a:t> Group of </a:t>
            </a:r>
            <a:r>
              <a:rPr lang="en-US" altLang="zh-TW" sz="2400" b="1" dirty="0" smtClean="0">
                <a:solidFill>
                  <a:srgbClr val="0070C0"/>
                </a:solidFill>
                <a:latin typeface="Arial" pitchFamily="34" charset="0"/>
                <a:cs typeface="Arial" pitchFamily="34" charset="0"/>
              </a:rPr>
              <a:t>Companies</a:t>
            </a:r>
          </a:p>
          <a:p>
            <a:pPr>
              <a:spcAft>
                <a:spcPts val="600"/>
              </a:spcAft>
              <a:defRPr/>
            </a:pPr>
            <a:r>
              <a:rPr lang="en-US" altLang="zh-TW" sz="2400" b="1" dirty="0" smtClean="0">
                <a:solidFill>
                  <a:srgbClr val="0070C0"/>
                </a:solidFill>
                <a:latin typeface="Arial" pitchFamily="34" charset="0"/>
                <a:cs typeface="Arial" pitchFamily="34" charset="0"/>
              </a:rPr>
              <a:t>Philippines</a:t>
            </a:r>
            <a:endParaRPr lang="en-US" altLang="zh-TW" sz="2400" b="1" dirty="0">
              <a:solidFill>
                <a:srgbClr val="0070C0"/>
              </a:solidFill>
              <a:latin typeface="Arial" pitchFamily="34" charset="0"/>
              <a:cs typeface="Arial" pitchFamily="34" charset="0"/>
            </a:endParaRPr>
          </a:p>
        </p:txBody>
      </p:sp>
      <p:grpSp>
        <p:nvGrpSpPr>
          <p:cNvPr id="5" name="群組 4"/>
          <p:cNvGrpSpPr/>
          <p:nvPr/>
        </p:nvGrpSpPr>
        <p:grpSpPr>
          <a:xfrm>
            <a:off x="815266" y="1287065"/>
            <a:ext cx="2817619" cy="246221"/>
            <a:chOff x="853857" y="1775962"/>
            <a:chExt cx="2817619" cy="246221"/>
          </a:xfrm>
        </p:grpSpPr>
        <p:sp>
          <p:nvSpPr>
            <p:cNvPr id="17" name="矩形 16"/>
            <p:cNvSpPr/>
            <p:nvPr/>
          </p:nvSpPr>
          <p:spPr>
            <a:xfrm rot="5400000">
              <a:off x="1958594" y="692361"/>
              <a:ext cx="235901" cy="2423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853857" y="1775962"/>
              <a:ext cx="2817619"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VC-B30U, VC-B10U </a:t>
              </a:r>
              <a:endParaRPr lang="en-US" sz="1000" dirty="0">
                <a:solidFill>
                  <a:schemeClr val="bg1"/>
                </a:solidFill>
                <a:latin typeface="Arial" pitchFamily="34" charset="0"/>
                <a:cs typeface="Arial" pitchFamily="34" charset="0"/>
              </a:endParaRPr>
            </a:p>
          </p:txBody>
        </p:sp>
      </p:grpSp>
      <p:sp>
        <p:nvSpPr>
          <p:cNvPr id="15" name="內容版面配置區 2"/>
          <p:cNvSpPr txBox="1">
            <a:spLocks/>
          </p:cNvSpPr>
          <p:nvPr/>
        </p:nvSpPr>
        <p:spPr bwMode="auto">
          <a:xfrm>
            <a:off x="815266" y="1780375"/>
            <a:ext cx="3027685"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err="1">
                <a:solidFill>
                  <a:schemeClr val="tx1"/>
                </a:solidFill>
                <a:latin typeface="Arial" charset="0"/>
                <a:cs typeface="Arial" charset="0"/>
              </a:rPr>
              <a:t>Sunwest</a:t>
            </a:r>
            <a:r>
              <a:rPr lang="en-US" altLang="zh-TW" sz="700" dirty="0">
                <a:solidFill>
                  <a:schemeClr val="tx1"/>
                </a:solidFill>
                <a:latin typeface="Arial" charset="0"/>
                <a:cs typeface="Arial" charset="0"/>
              </a:rPr>
              <a:t> has a lot of meeting rooms and satellite offices, thus having a </a:t>
            </a:r>
            <a:r>
              <a:rPr lang="en-US" altLang="zh-TW" sz="700" dirty="0" err="1">
                <a:solidFill>
                  <a:schemeClr val="tx1"/>
                </a:solidFill>
                <a:latin typeface="Arial" charset="0"/>
                <a:cs typeface="Arial" charset="0"/>
              </a:rPr>
              <a:t>videocon</a:t>
            </a:r>
            <a:r>
              <a:rPr lang="en-US" altLang="zh-TW" sz="700" dirty="0">
                <a:solidFill>
                  <a:schemeClr val="tx1"/>
                </a:solidFill>
                <a:latin typeface="Arial" charset="0"/>
                <a:cs typeface="Arial" charset="0"/>
              </a:rPr>
              <a:t> solution is valid enough to be used for their scheduled and emergency meetings.</a:t>
            </a:r>
          </a:p>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With the use of the B30U and B10U cameras for executive boardrooms, medium-sized meeting rooms and discussion hubs, video conferencing is easier with its crystal clear resolution.</a:t>
            </a:r>
          </a:p>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Lumens cameras are flexible for all types of </a:t>
            </a:r>
            <a:r>
              <a:rPr lang="en-US" altLang="zh-TW" sz="700" dirty="0" err="1">
                <a:solidFill>
                  <a:schemeClr val="tx1"/>
                </a:solidFill>
                <a:latin typeface="Arial" charset="0"/>
                <a:cs typeface="Arial" charset="0"/>
              </a:rPr>
              <a:t>videocon</a:t>
            </a:r>
            <a:r>
              <a:rPr lang="en-US" altLang="zh-TW" sz="700" dirty="0">
                <a:solidFill>
                  <a:schemeClr val="tx1"/>
                </a:solidFill>
                <a:latin typeface="Arial" charset="0"/>
                <a:cs typeface="Arial" charset="0"/>
              </a:rPr>
              <a:t> </a:t>
            </a:r>
            <a:r>
              <a:rPr lang="en-US" altLang="zh-TW" sz="700" dirty="0" err="1">
                <a:solidFill>
                  <a:schemeClr val="tx1"/>
                </a:solidFill>
                <a:latin typeface="Arial" charset="0"/>
                <a:cs typeface="Arial" charset="0"/>
              </a:rPr>
              <a:t>solutios</a:t>
            </a:r>
            <a:r>
              <a:rPr lang="en-US" altLang="zh-TW" sz="700" dirty="0">
                <a:solidFill>
                  <a:schemeClr val="tx1"/>
                </a:solidFill>
                <a:latin typeface="Arial" charset="0"/>
                <a:cs typeface="Arial" charset="0"/>
              </a:rPr>
              <a:t>.</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Corporate</a:t>
            </a:r>
          </a:p>
        </p:txBody>
      </p:sp>
      <p:pic>
        <p:nvPicPr>
          <p:cNvPr id="16" name="Picture 5"/>
          <p:cNvPicPr>
            <a:picLocks noChangeAspect="1"/>
          </p:cNvPicPr>
          <p:nvPr/>
        </p:nvPicPr>
        <p:blipFill>
          <a:blip r:embed="rId2"/>
          <a:stretch>
            <a:fillRect/>
          </a:stretch>
        </p:blipFill>
        <p:spPr>
          <a:xfrm>
            <a:off x="4289273" y="2510443"/>
            <a:ext cx="2099073" cy="1728230"/>
          </a:xfrm>
          <a:prstGeom prst="rect">
            <a:avLst/>
          </a:prstGeom>
        </p:spPr>
      </p:pic>
      <p:sp>
        <p:nvSpPr>
          <p:cNvPr id="18" name="矩形 2047"/>
          <p:cNvSpPr>
            <a:spLocks noChangeArrowheads="1"/>
          </p:cNvSpPr>
          <p:nvPr/>
        </p:nvSpPr>
        <p:spPr bwMode="auto">
          <a:xfrm>
            <a:off x="4230064" y="4419701"/>
            <a:ext cx="3287335" cy="32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a:t>
            </a:r>
            <a:r>
              <a:rPr lang="en-US" altLang="zh-TW" sz="800" i="1" dirty="0" err="1">
                <a:solidFill>
                  <a:schemeClr val="accent5"/>
                </a:solidFill>
              </a:rPr>
              <a:t>IWe</a:t>
            </a:r>
            <a:r>
              <a:rPr lang="en-US" altLang="zh-TW" sz="800" i="1" dirty="0">
                <a:solidFill>
                  <a:schemeClr val="accent5"/>
                </a:solidFill>
              </a:rPr>
              <a:t> like the resolution of Lumens cameras. It makes </a:t>
            </a:r>
            <a:r>
              <a:rPr lang="en-US" altLang="zh-TW" sz="800" i="1" dirty="0" err="1">
                <a:solidFill>
                  <a:schemeClr val="accent5"/>
                </a:solidFill>
              </a:rPr>
              <a:t>vidoe</a:t>
            </a:r>
            <a:r>
              <a:rPr lang="en-US" altLang="zh-TW" sz="800" i="1" dirty="0">
                <a:solidFill>
                  <a:schemeClr val="accent5"/>
                </a:solidFill>
              </a:rPr>
              <a:t> </a:t>
            </a:r>
            <a:r>
              <a:rPr lang="en-US" altLang="zh-TW" sz="800" i="1" dirty="0" err="1">
                <a:solidFill>
                  <a:schemeClr val="accent5"/>
                </a:solidFill>
              </a:rPr>
              <a:t>collab</a:t>
            </a:r>
            <a:r>
              <a:rPr lang="en-US" altLang="zh-TW" sz="800" i="1" dirty="0">
                <a:solidFill>
                  <a:schemeClr val="accent5"/>
                </a:solidFill>
              </a:rPr>
              <a:t> more </a:t>
            </a:r>
            <a:r>
              <a:rPr lang="en-US" altLang="zh-TW" sz="800" i="1" dirty="0" smtClean="0">
                <a:solidFill>
                  <a:schemeClr val="accent5"/>
                </a:solidFill>
              </a:rPr>
              <a:t>flawless.”</a:t>
            </a:r>
            <a:endParaRPr lang="en-US" altLang="zh-TW" sz="800" i="1" dirty="0">
              <a:solidFill>
                <a:schemeClr val="accent5"/>
              </a:solidFill>
            </a:endParaRPr>
          </a:p>
        </p:txBody>
      </p:sp>
      <p:pic>
        <p:nvPicPr>
          <p:cNvPr id="19" name="Picture 3"/>
          <p:cNvPicPr>
            <a:picLocks noChangeAspect="1"/>
          </p:cNvPicPr>
          <p:nvPr/>
        </p:nvPicPr>
        <p:blipFill>
          <a:blip r:embed="rId3"/>
          <a:stretch>
            <a:fillRect/>
          </a:stretch>
        </p:blipFill>
        <p:spPr>
          <a:xfrm>
            <a:off x="6834669" y="904826"/>
            <a:ext cx="1890022" cy="3333847"/>
          </a:xfrm>
          <a:prstGeom prst="rect">
            <a:avLst/>
          </a:prstGeom>
        </p:spPr>
      </p:pic>
      <p:pic>
        <p:nvPicPr>
          <p:cNvPr id="2" name="Picture 2" descr="SUNWEST GROUP HOLDING COMPANY, IN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186" y="1251911"/>
            <a:ext cx="1137160" cy="1137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mylumens.com/images/pdt2/1366202208181220488288.png"/>
          <p:cNvPicPr>
            <a:picLocks noChangeAspect="1" noChangeArrowheads="1"/>
          </p:cNvPicPr>
          <p:nvPr/>
        </p:nvPicPr>
        <p:blipFill rotWithShape="1">
          <a:blip r:embed="rId5">
            <a:extLst>
              <a:ext uri="{28A0092B-C50C-407E-A947-70E740481C1C}">
                <a14:useLocalDpi xmlns:a14="http://schemas.microsoft.com/office/drawing/2010/main" val="0"/>
              </a:ext>
            </a:extLst>
          </a:blip>
          <a:srcRect l="19575" t="22777" r="20919" b="24955"/>
          <a:stretch/>
        </p:blipFill>
        <p:spPr bwMode="auto">
          <a:xfrm>
            <a:off x="1099885" y="3979773"/>
            <a:ext cx="1164723" cy="7672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C-B10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4467" y="3900580"/>
            <a:ext cx="1129040" cy="846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928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654235" y="501692"/>
            <a:ext cx="245297" cy="18569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3162789" cy="907941"/>
          </a:xfrm>
          <a:prstGeom prst="rect">
            <a:avLst/>
          </a:prstGeom>
        </p:spPr>
        <p:txBody>
          <a:bodyPr wrap="square">
            <a:spAutoFit/>
          </a:bodyPr>
          <a:lstStyle/>
          <a:p>
            <a:pPr>
              <a:spcAft>
                <a:spcPts val="600"/>
              </a:spcAft>
              <a:defRPr/>
            </a:pPr>
            <a:r>
              <a:rPr lang="en-US" altLang="zh-TW" sz="2400" b="1" dirty="0" smtClean="0">
                <a:solidFill>
                  <a:srgbClr val="0070C0"/>
                </a:solidFill>
                <a:latin typeface="Arial" pitchFamily="34" charset="0"/>
                <a:cs typeface="Arial" pitchFamily="34" charset="0"/>
              </a:rPr>
              <a:t>MBG Construction</a:t>
            </a:r>
          </a:p>
          <a:p>
            <a:pPr>
              <a:spcAft>
                <a:spcPts val="600"/>
              </a:spcAft>
              <a:defRPr/>
            </a:pPr>
            <a:r>
              <a:rPr lang="en-US" altLang="zh-TW" sz="2400" b="1" dirty="0" smtClean="0">
                <a:solidFill>
                  <a:srgbClr val="0070C0"/>
                </a:solidFill>
                <a:latin typeface="Arial" pitchFamily="34" charset="0"/>
                <a:cs typeface="Arial" pitchFamily="34" charset="0"/>
              </a:rPr>
              <a:t>Belgium</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848405" y="1314296"/>
            <a:ext cx="1437076" cy="246221"/>
          </a:xfrm>
          <a:prstGeom prst="rect">
            <a:avLst/>
          </a:prstGeom>
        </p:spPr>
        <p:txBody>
          <a:bodyPr wrap="square">
            <a:spAutoFit/>
          </a:bodyPr>
          <a:lstStyle/>
          <a:p>
            <a:r>
              <a:rPr lang="en-US" altLang="zh-TW" sz="1000" dirty="0">
                <a:solidFill>
                  <a:schemeClr val="bg1"/>
                </a:solidFill>
                <a:latin typeface="Arial" pitchFamily="34" charset="0"/>
                <a:cs typeface="Arial" pitchFamily="34" charset="0"/>
              </a:rPr>
              <a:t>Product: </a:t>
            </a:r>
            <a:r>
              <a:rPr lang="en-US" altLang="zh-TW" sz="1000" dirty="0" smtClean="0">
                <a:solidFill>
                  <a:schemeClr val="bg1"/>
                </a:solidFill>
                <a:latin typeface="Arial" pitchFamily="34" charset="0"/>
                <a:cs typeface="Arial" pitchFamily="34" charset="0"/>
              </a:rPr>
              <a:t>VC-BC601P</a:t>
            </a:r>
            <a:endParaRPr lang="en-US" altLang="zh-TW" sz="1000" dirty="0">
              <a:solidFill>
                <a:schemeClr val="bg1"/>
              </a:solidFill>
              <a:latin typeface="Arial" pitchFamily="34" charset="0"/>
              <a:cs typeface="Arial" pitchFamily="34" charset="0"/>
            </a:endParaRPr>
          </a:p>
        </p:txBody>
      </p:sp>
      <p:sp>
        <p:nvSpPr>
          <p:cNvPr id="15" name="內容版面配置區 2"/>
          <p:cNvSpPr txBox="1">
            <a:spLocks/>
          </p:cNvSpPr>
          <p:nvPr/>
        </p:nvSpPr>
        <p:spPr bwMode="auto">
          <a:xfrm>
            <a:off x="793463" y="1714992"/>
            <a:ext cx="2956901" cy="88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The MBG construction company works on massive construction, like underground parking and large buildings. Often, architects and workers need to discuss with clients via conference call about the development.</a:t>
            </a:r>
          </a:p>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The VC-BC601P is installed on the ceiling to serve as an overview camera. Both sides can see the whole blueprint via Zoom. They also annotate over the blueprint with the interactive flat panel. </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Corporate</a:t>
            </a:r>
          </a:p>
        </p:txBody>
      </p:sp>
      <p:pic>
        <p:nvPicPr>
          <p:cNvPr id="18" name="Picture 2" descr="C:\Users\Isaac.Chen\Desktop\Case study\Case study\MBG construction_BC601P\IMG_4300.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420" y="2995462"/>
            <a:ext cx="2229899" cy="167242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群組 18"/>
          <p:cNvGrpSpPr/>
          <p:nvPr/>
        </p:nvGrpSpPr>
        <p:grpSpPr>
          <a:xfrm>
            <a:off x="4770493" y="1672963"/>
            <a:ext cx="3681301" cy="2644998"/>
            <a:chOff x="2515790" y="1422802"/>
            <a:chExt cx="3515892" cy="2526152"/>
          </a:xfrm>
        </p:grpSpPr>
        <p:cxnSp>
          <p:nvCxnSpPr>
            <p:cNvPr id="21" name="直線接點 20"/>
            <p:cNvCxnSpPr/>
            <p:nvPr/>
          </p:nvCxnSpPr>
          <p:spPr>
            <a:xfrm flipH="1">
              <a:off x="4968044" y="1447622"/>
              <a:ext cx="1" cy="2080998"/>
            </a:xfrm>
            <a:prstGeom prst="line">
              <a:avLst/>
            </a:prstGeom>
            <a:ln w="952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flipV="1">
              <a:off x="3604481" y="3536156"/>
              <a:ext cx="515082" cy="1703"/>
            </a:xfrm>
            <a:prstGeom prst="line">
              <a:avLst/>
            </a:prstGeom>
            <a:ln w="9525">
              <a:solidFill>
                <a:srgbClr val="FF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0" name="群組 29"/>
            <p:cNvGrpSpPr/>
            <p:nvPr/>
          </p:nvGrpSpPr>
          <p:grpSpPr>
            <a:xfrm>
              <a:off x="3096261" y="3320711"/>
              <a:ext cx="823266" cy="628243"/>
              <a:chOff x="2211166" y="3854595"/>
              <a:chExt cx="823266" cy="628243"/>
            </a:xfrm>
          </p:grpSpPr>
          <p:pic>
            <p:nvPicPr>
              <p:cNvPr id="44" name="Picture 8" descr="C:\Users\Isaac.Chen\Desktop\Img source\P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9432" y="3854595"/>
                <a:ext cx="469107" cy="414338"/>
              </a:xfrm>
              <a:prstGeom prst="rect">
                <a:avLst/>
              </a:prstGeom>
              <a:noFill/>
              <a:extLst>
                <a:ext uri="{909E8E84-426E-40DD-AFC4-6F175D3DCCD1}">
                  <a14:hiddenFill xmlns:a14="http://schemas.microsoft.com/office/drawing/2010/main">
                    <a:solidFill>
                      <a:srgbClr val="FFFFFF"/>
                    </a:solidFill>
                  </a14:hiddenFill>
                </a:ext>
              </a:extLst>
            </p:spPr>
          </p:pic>
          <p:sp>
            <p:nvSpPr>
              <p:cNvPr id="45" name="文字方塊 44"/>
              <p:cNvSpPr txBox="1"/>
              <p:nvPr/>
            </p:nvSpPr>
            <p:spPr>
              <a:xfrm>
                <a:off x="2211166" y="4267394"/>
                <a:ext cx="823266" cy="215444"/>
              </a:xfrm>
              <a:prstGeom prst="rect">
                <a:avLst/>
              </a:prstGeom>
              <a:noFill/>
            </p:spPr>
            <p:txBody>
              <a:bodyPr wrap="square" rtlCol="0">
                <a:spAutoFit/>
              </a:bodyPr>
              <a:lstStyle/>
              <a:p>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Laptop</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cxnSp>
          <p:nvCxnSpPr>
            <p:cNvPr id="31" name="直線接點 30"/>
            <p:cNvCxnSpPr>
              <a:endCxn id="44" idx="0"/>
            </p:cNvCxnSpPr>
            <p:nvPr/>
          </p:nvCxnSpPr>
          <p:spPr>
            <a:xfrm>
              <a:off x="3349080" y="2763817"/>
              <a:ext cx="1" cy="556894"/>
            </a:xfrm>
            <a:prstGeom prst="line">
              <a:avLst/>
            </a:prstGeom>
            <a:ln w="9525">
              <a:solidFill>
                <a:srgbClr val="FF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5067128" y="1422802"/>
              <a:ext cx="697683" cy="249259"/>
            </a:xfrm>
            <a:prstGeom prst="rect">
              <a:avLst/>
            </a:prstGeom>
            <a:noFill/>
          </p:spPr>
          <p:txBody>
            <a:bodyPr wrap="square" rtlCol="0">
              <a:spAutoFit/>
            </a:bodyPr>
            <a:lstStyle/>
            <a:p>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33" name="Picture 3" descr="C:\Users\Isaac.Chen\Desktop\1505295010_IMG_86895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4135190" y="3466392"/>
              <a:ext cx="292794" cy="1422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Isaac.Chen\Desktop\Img source\Lumens\VC-BC601_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5027786" y="2000186"/>
              <a:ext cx="1279016" cy="72877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9"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790" y="1725066"/>
              <a:ext cx="1666579" cy="98851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Users\Isaac.Chen\Desktop\Img source\Logo\Zoom_Featured_Image_250_25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1800" y="3389648"/>
              <a:ext cx="345401" cy="345401"/>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直線接點 36"/>
            <p:cNvCxnSpPr/>
            <p:nvPr/>
          </p:nvCxnSpPr>
          <p:spPr>
            <a:xfrm>
              <a:off x="5611353" y="1447622"/>
              <a:ext cx="1" cy="277444"/>
            </a:xfrm>
            <a:prstGeom prst="line">
              <a:avLst/>
            </a:prstGeom>
            <a:ln w="952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a:off x="4963282" y="1448051"/>
              <a:ext cx="651290" cy="0"/>
            </a:xfrm>
            <a:prstGeom prst="line">
              <a:avLst/>
            </a:prstGeom>
            <a:ln w="952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flipV="1">
              <a:off x="4433888" y="3531092"/>
              <a:ext cx="534755" cy="302"/>
            </a:xfrm>
            <a:prstGeom prst="line">
              <a:avLst/>
            </a:prstGeom>
            <a:ln w="9525">
              <a:solidFill>
                <a:srgbClr val="FF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文字方塊 39"/>
            <p:cNvSpPr txBox="1"/>
            <p:nvPr/>
          </p:nvSpPr>
          <p:spPr>
            <a:xfrm>
              <a:off x="3273394" y="2954175"/>
              <a:ext cx="740339" cy="249259"/>
            </a:xfrm>
            <a:prstGeom prst="rect">
              <a:avLst/>
            </a:prstGeom>
            <a:noFill/>
          </p:spPr>
          <p:txBody>
            <a:bodyPr wrap="square" rtlCol="0">
              <a:spAutoFit/>
            </a:bodyPr>
            <a:lstStyle/>
            <a:p>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1" name="文字方塊 40"/>
            <p:cNvSpPr txBox="1"/>
            <p:nvPr/>
          </p:nvSpPr>
          <p:spPr>
            <a:xfrm>
              <a:off x="3666476" y="3503239"/>
              <a:ext cx="507098" cy="215444"/>
            </a:xfrm>
            <a:prstGeom prst="rect">
              <a:avLst/>
            </a:prstGeom>
            <a:noFill/>
          </p:spPr>
          <p:txBody>
            <a:bodyPr wrap="square" rtlCol="0">
              <a:spAutoFit/>
            </a:bodyPr>
            <a:lstStyle/>
            <a:p>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USB</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2" name="文字方塊 41"/>
            <p:cNvSpPr txBox="1"/>
            <p:nvPr/>
          </p:nvSpPr>
          <p:spPr>
            <a:xfrm>
              <a:off x="4013734" y="3579862"/>
              <a:ext cx="936104" cy="215444"/>
            </a:xfrm>
            <a:prstGeom prst="rect">
              <a:avLst/>
            </a:prstGeom>
            <a:noFill/>
          </p:spPr>
          <p:txBody>
            <a:bodyPr wrap="square" rtlCol="0">
              <a:spAutoFit/>
            </a:bodyPr>
            <a:lstStyle/>
            <a:p>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USB converter</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3" name="文字方塊 42"/>
            <p:cNvSpPr txBox="1"/>
            <p:nvPr/>
          </p:nvSpPr>
          <p:spPr>
            <a:xfrm>
              <a:off x="2525990" y="1491630"/>
              <a:ext cx="1854410" cy="215444"/>
            </a:xfrm>
            <a:prstGeom prst="rect">
              <a:avLst/>
            </a:prstGeom>
            <a:noFill/>
          </p:spPr>
          <p:txBody>
            <a:bodyPr wrap="square" rtlCol="0">
              <a:spAutoFit/>
            </a:bodyPr>
            <a:lstStyle/>
            <a:p>
              <a:r>
                <a:rPr lang="en-US" altLang="zh-TW" sz="800" b="1" dirty="0" err="1"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Clevertouch</a:t>
              </a:r>
              <a:r>
                <a:rPr lang="en-US" altLang="zh-TW" sz="8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 Interactive  Screen</a:t>
              </a:r>
            </a:p>
          </p:txBody>
        </p:sp>
      </p:grpSp>
      <p:pic>
        <p:nvPicPr>
          <p:cNvPr id="7" name="圖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7549" y="716753"/>
            <a:ext cx="1143627" cy="552340"/>
          </a:xfrm>
          <a:prstGeom prst="rect">
            <a:avLst/>
          </a:prstGeom>
        </p:spPr>
      </p:pic>
    </p:spTree>
    <p:extLst>
      <p:ext uri="{BB962C8B-B14F-4D97-AF65-F5344CB8AC3E}">
        <p14:creationId xmlns:p14="http://schemas.microsoft.com/office/powerpoint/2010/main" val="12085111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042066" y="113860"/>
            <a:ext cx="245297" cy="263262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3162789" cy="907941"/>
          </a:xfrm>
          <a:prstGeom prst="rect">
            <a:avLst/>
          </a:prstGeom>
        </p:spPr>
        <p:txBody>
          <a:bodyPr wrap="square">
            <a:spAutoFit/>
          </a:bodyPr>
          <a:lstStyle/>
          <a:p>
            <a:pPr>
              <a:spcAft>
                <a:spcPts val="600"/>
              </a:spcAft>
              <a:defRPr/>
            </a:pPr>
            <a:r>
              <a:rPr lang="en-US" altLang="zh-TW" sz="2400" b="1" dirty="0" smtClean="0">
                <a:solidFill>
                  <a:srgbClr val="0070C0"/>
                </a:solidFill>
                <a:latin typeface="Arial" pitchFamily="34" charset="0"/>
                <a:cs typeface="Arial" pitchFamily="34" charset="0"/>
              </a:rPr>
              <a:t>MOXA</a:t>
            </a:r>
          </a:p>
          <a:p>
            <a:pPr>
              <a:spcAft>
                <a:spcPts val="600"/>
              </a:spcAft>
              <a:defRPr/>
            </a:pPr>
            <a:r>
              <a:rPr lang="en-US" altLang="zh-TW" sz="2400" b="1" dirty="0" smtClean="0">
                <a:solidFill>
                  <a:srgbClr val="0070C0"/>
                </a:solidFill>
                <a:latin typeface="Arial" pitchFamily="34" charset="0"/>
                <a:cs typeface="Arial" pitchFamily="34" charset="0"/>
              </a:rPr>
              <a:t>Taiwan</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a:solidFill>
                  <a:schemeClr val="bg1"/>
                </a:solidFill>
                <a:latin typeface="Arial" pitchFamily="34" charset="0"/>
                <a:cs typeface="Arial" pitchFamily="34" charset="0"/>
              </a:rPr>
              <a:t>Product: </a:t>
            </a:r>
            <a:r>
              <a:rPr lang="en-US" altLang="zh-TW" sz="1000" dirty="0" smtClean="0">
                <a:solidFill>
                  <a:schemeClr val="bg1"/>
                </a:solidFill>
                <a:latin typeface="Arial" pitchFamily="34" charset="0"/>
                <a:cs typeface="Arial" pitchFamily="34" charset="0"/>
              </a:rPr>
              <a:t>VC-B30U, VC-B10U</a:t>
            </a:r>
            <a:endParaRPr lang="en-US" altLang="zh-TW" sz="1000" dirty="0">
              <a:solidFill>
                <a:schemeClr val="bg1"/>
              </a:solidFill>
              <a:latin typeface="Arial" pitchFamily="34" charset="0"/>
              <a:cs typeface="Arial" pitchFamily="34" charset="0"/>
            </a:endParaRPr>
          </a:p>
        </p:txBody>
      </p:sp>
      <p:sp>
        <p:nvSpPr>
          <p:cNvPr id="15" name="內容版面配置區 2"/>
          <p:cNvSpPr txBox="1">
            <a:spLocks/>
          </p:cNvSpPr>
          <p:nvPr/>
        </p:nvSpPr>
        <p:spPr bwMode="auto">
          <a:xfrm>
            <a:off x="793464" y="1668192"/>
            <a:ext cx="2971342"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 Every meeting room equips with simple plug &amp; play conferencing camera. PTZ conferencing camera VC-B30U and USB camera VC-B10U are installed based on the size of the meeting rooms. </a:t>
            </a:r>
          </a:p>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In the meeting room, MOXA employees can launch a video conference via Zoom or Skype with their laptops.</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Corporate</a:t>
            </a:r>
          </a:p>
        </p:txBody>
      </p:sp>
      <p:grpSp>
        <p:nvGrpSpPr>
          <p:cNvPr id="2" name="群組 1"/>
          <p:cNvGrpSpPr/>
          <p:nvPr/>
        </p:nvGrpSpPr>
        <p:grpSpPr>
          <a:xfrm>
            <a:off x="837867" y="2915737"/>
            <a:ext cx="3980703" cy="1694100"/>
            <a:chOff x="639949" y="3327466"/>
            <a:chExt cx="3377104" cy="1231648"/>
          </a:xfrm>
        </p:grpSpPr>
        <p:pic>
          <p:nvPicPr>
            <p:cNvPr id="16" name="Picture 2" descr="C:\Users\Isaac.Chen\Desktop\Case study\Case study\MOXA\肆零肆科技\IMG_34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949" y="3329676"/>
              <a:ext cx="1639249" cy="12294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Isaac.Chen\Desktop\Case study\Case study\27. MOXA\肆零肆科技\IMG_34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4856" y="3327466"/>
              <a:ext cx="1642197" cy="123164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Moxa Inc Vector Logo - (.SVG + .PNG) - FindVectorLogo.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4750" y="2657516"/>
            <a:ext cx="1581260" cy="87847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群組 4"/>
          <p:cNvGrpSpPr/>
          <p:nvPr/>
        </p:nvGrpSpPr>
        <p:grpSpPr>
          <a:xfrm>
            <a:off x="4818570" y="706296"/>
            <a:ext cx="4180197" cy="1543080"/>
            <a:chOff x="3302345" y="276674"/>
            <a:chExt cx="4832372" cy="1783824"/>
          </a:xfrm>
        </p:grpSpPr>
        <p:pic>
          <p:nvPicPr>
            <p:cNvPr id="19" name="Picture 2" descr="C:\Users\Isaac.Chen\Desktop\Case study\Case study\27. MOXA\肆零肆科技\IMG_34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2345" y="276674"/>
              <a:ext cx="2378432" cy="17838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Isaac.Chen\Desktop\Case study\Case study\27. MOXA\肆零肆科技\IMG_34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6285" y="276674"/>
              <a:ext cx="2378432" cy="1783824"/>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矩形 2047"/>
          <p:cNvSpPr>
            <a:spLocks noChangeArrowheads="1"/>
          </p:cNvSpPr>
          <p:nvPr/>
        </p:nvSpPr>
        <p:spPr bwMode="auto">
          <a:xfrm>
            <a:off x="5202349" y="3343920"/>
            <a:ext cx="3347322" cy="9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“VC-B30U and VC-B10U these two USB cameras are suitable for any size of the meeting rooms we have. Employees can attend a video conference simple by connecting their laptops, and the image quality is crystal.”</a:t>
            </a:r>
          </a:p>
          <a:p>
            <a:endParaRPr lang="en-US" altLang="zh-TW" sz="800" i="1" dirty="0" smtClean="0">
              <a:solidFill>
                <a:schemeClr val="accent5"/>
              </a:solidFill>
            </a:endParaRPr>
          </a:p>
          <a:p>
            <a:r>
              <a:rPr lang="en-US" altLang="zh-TW" sz="800" b="1" dirty="0">
                <a:solidFill>
                  <a:schemeClr val="accent5"/>
                </a:solidFill>
              </a:rPr>
              <a:t>Ricky Chang</a:t>
            </a:r>
          </a:p>
          <a:p>
            <a:r>
              <a:rPr lang="en-US" altLang="zh-TW" sz="800" b="1" dirty="0">
                <a:solidFill>
                  <a:schemeClr val="accent5"/>
                </a:solidFill>
              </a:rPr>
              <a:t>Project Supervisor, Operation of  IT department, MOXA Taiwan </a:t>
            </a:r>
          </a:p>
        </p:txBody>
      </p:sp>
      <p:pic>
        <p:nvPicPr>
          <p:cNvPr id="1028" name="Picture 4" descr="https://www.mylumens.com/images/pdt2/136620220818122048828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7513" y="2030304"/>
            <a:ext cx="1672565" cy="12544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mylumens.com/images/pdt2/137420220818122053376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81973" y="2385937"/>
            <a:ext cx="991102" cy="74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99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042066" y="113860"/>
            <a:ext cx="245297" cy="263262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3162789" cy="907941"/>
          </a:xfrm>
          <a:prstGeom prst="rect">
            <a:avLst/>
          </a:prstGeom>
        </p:spPr>
        <p:txBody>
          <a:bodyPr wrap="square">
            <a:spAutoFit/>
          </a:bodyPr>
          <a:lstStyle/>
          <a:p>
            <a:pPr>
              <a:spcAft>
                <a:spcPts val="600"/>
              </a:spcAft>
              <a:defRPr/>
            </a:pPr>
            <a:r>
              <a:rPr lang="en-US" altLang="zh-TW" sz="2400" b="1" dirty="0" smtClean="0">
                <a:solidFill>
                  <a:srgbClr val="0070C0"/>
                </a:solidFill>
                <a:latin typeface="Arial" pitchFamily="34" charset="0"/>
                <a:cs typeface="Arial" pitchFamily="34" charset="0"/>
              </a:rPr>
              <a:t>MOXA</a:t>
            </a:r>
          </a:p>
          <a:p>
            <a:pPr>
              <a:spcAft>
                <a:spcPts val="600"/>
              </a:spcAft>
              <a:defRPr/>
            </a:pPr>
            <a:r>
              <a:rPr lang="en-US" altLang="zh-TW" sz="2400" b="1" dirty="0" smtClean="0">
                <a:solidFill>
                  <a:srgbClr val="0070C0"/>
                </a:solidFill>
                <a:latin typeface="Arial" pitchFamily="34" charset="0"/>
                <a:cs typeface="Arial" pitchFamily="34" charset="0"/>
              </a:rPr>
              <a:t>Taiwan</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a:solidFill>
                  <a:schemeClr val="bg1"/>
                </a:solidFill>
                <a:latin typeface="Arial" pitchFamily="34" charset="0"/>
                <a:cs typeface="Arial" pitchFamily="34" charset="0"/>
              </a:rPr>
              <a:t>Product: </a:t>
            </a:r>
            <a:r>
              <a:rPr lang="en-US" altLang="zh-TW" sz="1000" dirty="0" smtClean="0">
                <a:solidFill>
                  <a:schemeClr val="bg1"/>
                </a:solidFill>
                <a:latin typeface="Arial" pitchFamily="34" charset="0"/>
                <a:cs typeface="Arial" pitchFamily="34" charset="0"/>
              </a:rPr>
              <a:t>VC-B30U, VC-B10U</a:t>
            </a:r>
            <a:endParaRPr lang="en-US" altLang="zh-TW" sz="1000" dirty="0">
              <a:solidFill>
                <a:schemeClr val="bg1"/>
              </a:solidFill>
              <a:latin typeface="Arial" pitchFamily="34" charset="0"/>
              <a:cs typeface="Arial" pitchFamily="34" charset="0"/>
            </a:endParaRP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Corporate</a:t>
            </a:r>
          </a:p>
        </p:txBody>
      </p:sp>
      <p:grpSp>
        <p:nvGrpSpPr>
          <p:cNvPr id="27" name="群組 26"/>
          <p:cNvGrpSpPr/>
          <p:nvPr/>
        </p:nvGrpSpPr>
        <p:grpSpPr>
          <a:xfrm>
            <a:off x="734488" y="1729717"/>
            <a:ext cx="3477479" cy="3104893"/>
            <a:chOff x="539552" y="1203598"/>
            <a:chExt cx="4032447" cy="3600401"/>
          </a:xfrm>
        </p:grpSpPr>
        <p:grpSp>
          <p:nvGrpSpPr>
            <p:cNvPr id="28" name="群組 27"/>
            <p:cNvGrpSpPr/>
            <p:nvPr/>
          </p:nvGrpSpPr>
          <p:grpSpPr>
            <a:xfrm>
              <a:off x="539552" y="1275605"/>
              <a:ext cx="3888432" cy="3416089"/>
              <a:chOff x="1043608" y="1299933"/>
              <a:chExt cx="4171789" cy="3648084"/>
            </a:xfrm>
          </p:grpSpPr>
          <p:pic>
            <p:nvPicPr>
              <p:cNvPr id="30" name="Picture 5" descr="C:\Users\Isaac.Chen\Desktop\Img source\B10U WITH SCRE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31983"/>
                <a:ext cx="2504946" cy="19563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Isaac.Chen\Desktop\Img source\intel-nu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8553" y="3046466"/>
                <a:ext cx="740880" cy="5145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Users\Isaac.Chen\Desktop\Img source\mouse and keyboar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2850">
                <a:off x="1437815" y="3670974"/>
                <a:ext cx="681143" cy="496510"/>
              </a:xfrm>
              <a:prstGeom prst="rect">
                <a:avLst/>
              </a:prstGeom>
              <a:noFill/>
              <a:extLst>
                <a:ext uri="{909E8E84-426E-40DD-AFC4-6F175D3DCCD1}">
                  <a14:hiddenFill xmlns:a14="http://schemas.microsoft.com/office/drawing/2010/main">
                    <a:solidFill>
                      <a:srgbClr val="FFFFFF"/>
                    </a:solidFill>
                  </a14:hiddenFill>
                </a:ext>
              </a:extLst>
            </p:spPr>
          </p:pic>
          <p:sp>
            <p:nvSpPr>
              <p:cNvPr id="33" name="文字方塊 32"/>
              <p:cNvSpPr txBox="1"/>
              <p:nvPr/>
            </p:nvSpPr>
            <p:spPr>
              <a:xfrm>
                <a:off x="2893506" y="1331872"/>
                <a:ext cx="2017064" cy="495472"/>
              </a:xfrm>
              <a:prstGeom prst="rect">
                <a:avLst/>
              </a:prstGeom>
              <a:noFill/>
            </p:spPr>
            <p:txBody>
              <a:bodyPr wrap="square" rtlCol="0">
                <a:spAutoFit/>
              </a:bodyPr>
              <a:lstStyle/>
              <a:p>
                <a:r>
                  <a:rPr lang="en-US" altLang="zh-TW" sz="1000" b="1" dirty="0" err="1"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Conferecing</a:t>
                </a:r>
                <a:r>
                  <a:rPr lang="en-US" altLang="zh-TW" sz="10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 Camera</a:t>
                </a:r>
              </a:p>
              <a:p>
                <a:r>
                  <a:rPr lang="en-US" altLang="zh-TW" sz="10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VC-B10U</a:t>
                </a:r>
                <a:endParaRPr lang="zh-TW" altLang="en-US" sz="10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34" name="文字方塊 33"/>
              <p:cNvSpPr txBox="1"/>
              <p:nvPr/>
            </p:nvSpPr>
            <p:spPr>
              <a:xfrm>
                <a:off x="3877774" y="3766547"/>
                <a:ext cx="814011" cy="266793"/>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Ethernet</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35" name="文字方塊 34"/>
              <p:cNvSpPr txBox="1"/>
              <p:nvPr/>
            </p:nvSpPr>
            <p:spPr>
              <a:xfrm>
                <a:off x="2644592" y="3642409"/>
                <a:ext cx="520251" cy="266793"/>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USB</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36" name="文字方塊 35"/>
              <p:cNvSpPr txBox="1"/>
              <p:nvPr/>
            </p:nvSpPr>
            <p:spPr>
              <a:xfrm>
                <a:off x="3377166" y="1819075"/>
                <a:ext cx="535544" cy="215444"/>
              </a:xfrm>
              <a:prstGeom prst="rect">
                <a:avLst/>
              </a:prstGeom>
              <a:noFill/>
            </p:spPr>
            <p:txBody>
              <a:bodyPr wrap="square" rtlCol="0">
                <a:spAutoFit/>
              </a:bodyPr>
              <a:lstStyle/>
              <a:p>
                <a:pPr algn="ctr"/>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USB</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37" name="文字方塊 36"/>
              <p:cNvSpPr txBox="1"/>
              <p:nvPr/>
            </p:nvSpPr>
            <p:spPr>
              <a:xfrm>
                <a:off x="3499298" y="2536357"/>
                <a:ext cx="705362" cy="266793"/>
              </a:xfrm>
              <a:prstGeom prst="rect">
                <a:avLst/>
              </a:prstGeom>
              <a:noFill/>
            </p:spPr>
            <p:txBody>
              <a:bodyPr wrap="square" rtlCol="0">
                <a:spAutoFit/>
              </a:bodyPr>
              <a:lstStyle/>
              <a:p>
                <a:pPr algn="ctr"/>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 </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38" name="文字方塊 37"/>
              <p:cNvSpPr txBox="1"/>
              <p:nvPr/>
            </p:nvSpPr>
            <p:spPr>
              <a:xfrm>
                <a:off x="4165806" y="3160285"/>
                <a:ext cx="525979" cy="246221"/>
              </a:xfrm>
              <a:prstGeom prst="rect">
                <a:avLst/>
              </a:prstGeom>
              <a:noFill/>
            </p:spPr>
            <p:txBody>
              <a:bodyPr wrap="square" rtlCol="0">
                <a:spAutoFit/>
              </a:bodyPr>
              <a:lstStyle/>
              <a:p>
                <a:pPr algn="ctr"/>
                <a:r>
                  <a:rPr lang="en-US" altLang="zh-TW" sz="10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PC</a:t>
                </a:r>
                <a:endParaRPr lang="zh-TW" altLang="en-US" sz="10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39" name="直線接點 38"/>
              <p:cNvCxnSpPr/>
              <p:nvPr/>
            </p:nvCxnSpPr>
            <p:spPr>
              <a:xfrm>
                <a:off x="2709337" y="1850769"/>
                <a:ext cx="133098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a:off x="4040324" y="1850769"/>
                <a:ext cx="0" cy="1195698"/>
              </a:xfrm>
              <a:prstGeom prst="straightConnector1">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a:off x="3441402" y="2457059"/>
                <a:ext cx="220348" cy="0"/>
              </a:xfrm>
              <a:prstGeom prst="line">
                <a:avLst/>
              </a:prstGeom>
              <a:ln w="127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p:nvPr/>
            </p:nvCxnSpPr>
            <p:spPr>
              <a:xfrm>
                <a:off x="3661751" y="2448617"/>
                <a:ext cx="0" cy="597848"/>
              </a:xfrm>
              <a:prstGeom prst="straightConnector1">
                <a:avLst/>
              </a:prstGeom>
              <a:ln w="127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a:off x="3949783" y="3634687"/>
                <a:ext cx="0" cy="494321"/>
              </a:xfrm>
              <a:prstGeom prst="line">
                <a:avLst/>
              </a:prstGeom>
              <a:ln w="12700">
                <a:solidFill>
                  <a:schemeClr val="bg1">
                    <a:lumMod val="50000"/>
                  </a:schemeClr>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flipV="1">
                <a:off x="2077575" y="3478514"/>
                <a:ext cx="1496835" cy="403332"/>
              </a:xfrm>
              <a:prstGeom prst="straightConnector1">
                <a:avLst/>
              </a:prstGeom>
              <a:ln w="127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5561" y="4227936"/>
                <a:ext cx="2514186" cy="35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7569" y="4569059"/>
                <a:ext cx="2467828" cy="37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7" descr="C:\Users\Isaac.Chen\Desktop\Img source\B10U_P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7372" y="1299933"/>
                <a:ext cx="607768" cy="527410"/>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圓角矩形 28"/>
            <p:cNvSpPr/>
            <p:nvPr/>
          </p:nvSpPr>
          <p:spPr>
            <a:xfrm>
              <a:off x="827583" y="1203598"/>
              <a:ext cx="3744416" cy="36004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8" name="群組 47"/>
          <p:cNvGrpSpPr/>
          <p:nvPr/>
        </p:nvGrpSpPr>
        <p:grpSpPr>
          <a:xfrm>
            <a:off x="4842901" y="1480886"/>
            <a:ext cx="3015454" cy="3309477"/>
            <a:chOff x="4963744" y="966364"/>
            <a:chExt cx="3496688" cy="3837635"/>
          </a:xfrm>
        </p:grpSpPr>
        <p:pic>
          <p:nvPicPr>
            <p:cNvPr id="49" name="Picture 3" descr="C:\Users\Isaac.Chen\Desktop\Img source\laptop.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6303" y="3489051"/>
              <a:ext cx="1451561" cy="931987"/>
            </a:xfrm>
            <a:prstGeom prst="rect">
              <a:avLst/>
            </a:prstGeom>
            <a:noFill/>
            <a:extLst>
              <a:ext uri="{909E8E84-426E-40DD-AFC4-6F175D3DCCD1}">
                <a14:hiddenFill xmlns:a14="http://schemas.microsoft.com/office/drawing/2010/main">
                  <a:solidFill>
                    <a:srgbClr val="FFFFFF"/>
                  </a:solidFill>
                </a14:hiddenFill>
              </a:ext>
            </a:extLst>
          </p:spPr>
        </p:pic>
        <p:sp>
          <p:nvSpPr>
            <p:cNvPr id="50" name="文字方塊 49"/>
            <p:cNvSpPr txBox="1"/>
            <p:nvPr/>
          </p:nvSpPr>
          <p:spPr>
            <a:xfrm>
              <a:off x="5083365" y="2682463"/>
              <a:ext cx="1480464" cy="400109"/>
            </a:xfrm>
            <a:prstGeom prst="rect">
              <a:avLst/>
            </a:prstGeom>
            <a:noFill/>
          </p:spPr>
          <p:txBody>
            <a:bodyPr wrap="square" rtlCol="0">
              <a:spAutoFit/>
            </a:bodyPr>
            <a:lstStyle/>
            <a:p>
              <a:r>
                <a:rPr lang="en-US" altLang="zh-TW" sz="10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Conferencing Camera</a:t>
              </a:r>
            </a:p>
            <a:p>
              <a:r>
                <a:rPr lang="en-US" altLang="zh-TW" sz="10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VC-B30U</a:t>
              </a:r>
              <a:endParaRPr lang="zh-TW" altLang="en-US" sz="10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1" name="文字方塊 50"/>
            <p:cNvSpPr txBox="1"/>
            <p:nvPr/>
          </p:nvSpPr>
          <p:spPr>
            <a:xfrm>
              <a:off x="6991363" y="2664570"/>
              <a:ext cx="535545" cy="215444"/>
            </a:xfrm>
            <a:prstGeom prst="rect">
              <a:avLst/>
            </a:prstGeom>
            <a:noFill/>
          </p:spPr>
          <p:txBody>
            <a:bodyPr wrap="square" rtlCol="0">
              <a:spAutoFit/>
            </a:bodyPr>
            <a:lstStyle/>
            <a:p>
              <a:pPr algn="ctr"/>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USB</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2" name="文字方塊 51"/>
            <p:cNvSpPr txBox="1"/>
            <p:nvPr/>
          </p:nvSpPr>
          <p:spPr>
            <a:xfrm>
              <a:off x="7637952" y="1879940"/>
              <a:ext cx="618189" cy="249827"/>
            </a:xfrm>
            <a:prstGeom prst="rect">
              <a:avLst/>
            </a:prstGeom>
            <a:noFill/>
          </p:spPr>
          <p:txBody>
            <a:bodyPr wrap="square" rtlCol="0">
              <a:spAutoFit/>
            </a:bodyPr>
            <a:lstStyle/>
            <a:p>
              <a:pPr algn="ctr"/>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 </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53" name="Picture 3" descr="C:\Users\Isaac.Chen\Desktop\Img source\Zoom_Featured_Image_250_25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36343" y="3652518"/>
              <a:ext cx="329022" cy="32902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C:\Users\Isaac.Chen\Desktop\Img source\skyp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95180" y="3740641"/>
              <a:ext cx="446575" cy="196493"/>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肘形接點 54"/>
            <p:cNvCxnSpPr>
              <a:stCxn id="61" idx="3"/>
              <a:endCxn id="49" idx="3"/>
            </p:cNvCxnSpPr>
            <p:nvPr/>
          </p:nvCxnSpPr>
          <p:spPr>
            <a:xfrm>
              <a:off x="6979220" y="2861887"/>
              <a:ext cx="348644" cy="1093158"/>
            </a:xfrm>
            <a:prstGeom prst="bentConnector3">
              <a:avLst>
                <a:gd name="adj1" fmla="val 165568"/>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a:xfrm>
              <a:off x="7508605" y="2076450"/>
              <a:ext cx="707231" cy="0"/>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a:xfrm>
              <a:off x="8204104" y="2070615"/>
              <a:ext cx="0" cy="20853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p:nvPr/>
          </p:nvCxnSpPr>
          <p:spPr>
            <a:xfrm flipH="1">
              <a:off x="7327864" y="4155926"/>
              <a:ext cx="876240" cy="0"/>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文字方塊 58"/>
            <p:cNvSpPr txBox="1"/>
            <p:nvPr/>
          </p:nvSpPr>
          <p:spPr>
            <a:xfrm>
              <a:off x="6043864" y="4413761"/>
              <a:ext cx="1086249" cy="246221"/>
            </a:xfrm>
            <a:prstGeom prst="rect">
              <a:avLst/>
            </a:prstGeom>
            <a:noFill/>
          </p:spPr>
          <p:txBody>
            <a:bodyPr wrap="square" rtlCol="0">
              <a:spAutoFit/>
            </a:bodyPr>
            <a:lstStyle/>
            <a:p>
              <a:pPr algn="ctr"/>
              <a:r>
                <a:rPr lang="en-US" altLang="zh-TW" sz="10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BYOD</a:t>
              </a:r>
              <a:endParaRPr lang="zh-TW" altLang="en-US" sz="10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60" name="群組 59"/>
            <p:cNvGrpSpPr/>
            <p:nvPr/>
          </p:nvGrpSpPr>
          <p:grpSpPr>
            <a:xfrm>
              <a:off x="4963744" y="966364"/>
              <a:ext cx="2525072" cy="1849802"/>
              <a:chOff x="5292080" y="1544627"/>
              <a:chExt cx="2504947" cy="2051286"/>
            </a:xfrm>
          </p:grpSpPr>
          <p:pic>
            <p:nvPicPr>
              <p:cNvPr id="63" name="Picture 5" descr="C:\Users\Isaac.Chen\Desktop\Img source\B10U WITH SCRE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639541"/>
                <a:ext cx="2504947" cy="1956372"/>
              </a:xfrm>
              <a:prstGeom prst="rect">
                <a:avLst/>
              </a:prstGeom>
              <a:noFill/>
              <a:extLst>
                <a:ext uri="{909E8E84-426E-40DD-AFC4-6F175D3DCCD1}">
                  <a14:hiddenFill xmlns:a14="http://schemas.microsoft.com/office/drawing/2010/main">
                    <a:solidFill>
                      <a:srgbClr val="FFFFFF"/>
                    </a:solidFill>
                  </a14:hiddenFill>
                </a:ext>
              </a:extLst>
            </p:spPr>
          </p:pic>
          <p:sp>
            <p:nvSpPr>
              <p:cNvPr id="64" name="矩形 63"/>
              <p:cNvSpPr/>
              <p:nvPr/>
            </p:nvSpPr>
            <p:spPr>
              <a:xfrm>
                <a:off x="6379012" y="1544627"/>
                <a:ext cx="535760" cy="319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61" name="Picture 2" descr="C:\Users\Isaac.Chen\Desktop\Img source\Lumens\VC-B30U_F.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48440" y="2617727"/>
              <a:ext cx="830780" cy="488319"/>
            </a:xfrm>
            <a:prstGeom prst="rect">
              <a:avLst/>
            </a:prstGeom>
            <a:noFill/>
            <a:extLst>
              <a:ext uri="{909E8E84-426E-40DD-AFC4-6F175D3DCCD1}">
                <a14:hiddenFill xmlns:a14="http://schemas.microsoft.com/office/drawing/2010/main">
                  <a:solidFill>
                    <a:srgbClr val="FFFFFF"/>
                  </a:solidFill>
                </a14:hiddenFill>
              </a:ext>
            </a:extLst>
          </p:spPr>
        </p:pic>
        <p:sp>
          <p:nvSpPr>
            <p:cNvPr id="62" name="圓角矩形 61"/>
            <p:cNvSpPr/>
            <p:nvPr/>
          </p:nvSpPr>
          <p:spPr>
            <a:xfrm>
              <a:off x="5004048" y="1203598"/>
              <a:ext cx="3456384" cy="36004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377515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408042" y="747885"/>
            <a:ext cx="245297" cy="13645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4932573" cy="846386"/>
          </a:xfrm>
          <a:prstGeom prst="rect">
            <a:avLst/>
          </a:prstGeom>
        </p:spPr>
        <p:txBody>
          <a:bodyPr wrap="square">
            <a:spAutoFit/>
          </a:bodyPr>
          <a:lstStyle/>
          <a:p>
            <a:pPr>
              <a:spcAft>
                <a:spcPts val="600"/>
              </a:spcAft>
              <a:defRPr/>
            </a:pPr>
            <a:r>
              <a:rPr lang="en-US" altLang="zh-TW" sz="2000" b="1" dirty="0">
                <a:solidFill>
                  <a:srgbClr val="0070C0"/>
                </a:solidFill>
                <a:latin typeface="Arial" pitchFamily="34" charset="0"/>
                <a:cs typeface="Arial" pitchFamily="34" charset="0"/>
              </a:rPr>
              <a:t>Western Virginia STEM </a:t>
            </a:r>
            <a:r>
              <a:rPr lang="en-US" altLang="zh-TW" sz="2000" b="1" dirty="0" smtClean="0">
                <a:solidFill>
                  <a:srgbClr val="0070C0"/>
                </a:solidFill>
                <a:latin typeface="Arial" pitchFamily="34" charset="0"/>
                <a:cs typeface="Arial" pitchFamily="34" charset="0"/>
              </a:rPr>
              <a:t>Building</a:t>
            </a:r>
          </a:p>
          <a:p>
            <a:pPr>
              <a:spcAft>
                <a:spcPts val="600"/>
              </a:spcAft>
              <a:defRPr/>
            </a:pPr>
            <a:r>
              <a:rPr lang="en-US" altLang="zh-TW" sz="2400" b="1" dirty="0" smtClean="0">
                <a:solidFill>
                  <a:srgbClr val="0070C0"/>
                </a:solidFill>
                <a:latin typeface="Arial" pitchFamily="34" charset="0"/>
                <a:cs typeface="Arial" pitchFamily="34" charset="0"/>
              </a:rPr>
              <a:t>USA </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a:solidFill>
                  <a:schemeClr val="bg1"/>
                </a:solidFill>
                <a:latin typeface="Arial" pitchFamily="34" charset="0"/>
                <a:cs typeface="Arial" pitchFamily="34" charset="0"/>
              </a:rPr>
              <a:t>Product: VC-A70H</a:t>
            </a:r>
          </a:p>
        </p:txBody>
      </p:sp>
      <p:sp>
        <p:nvSpPr>
          <p:cNvPr id="15" name="內容版面配置區 2"/>
          <p:cNvSpPr txBox="1">
            <a:spLocks/>
          </p:cNvSpPr>
          <p:nvPr/>
        </p:nvSpPr>
        <p:spPr bwMode="auto">
          <a:xfrm>
            <a:off x="793464" y="1668192"/>
            <a:ext cx="3150260"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Virginia Western’s new STEM Building is 27 classroom facility that supports a multitude of emerging technologies such as robotics, biotechnology, and mechatronics.</a:t>
            </a:r>
          </a:p>
          <a:p>
            <a:pPr marL="0" lvl="1" indent="0">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VC-A70H cameras are used to support lecture capture and video conferencing software such as Zoom, </a:t>
            </a:r>
            <a:r>
              <a:rPr lang="en-US" altLang="zh-TW" sz="700" dirty="0" err="1">
                <a:solidFill>
                  <a:schemeClr val="tx1"/>
                </a:solidFill>
                <a:latin typeface="Arial" charset="0"/>
                <a:cs typeface="Arial" charset="0"/>
              </a:rPr>
              <a:t>Panopto</a:t>
            </a:r>
            <a:r>
              <a:rPr lang="en-US" altLang="zh-TW" sz="700" dirty="0">
                <a:solidFill>
                  <a:schemeClr val="tx1"/>
                </a:solidFill>
                <a:latin typeface="Arial" charset="0"/>
                <a:cs typeface="Arial" charset="0"/>
              </a:rPr>
              <a:t>, and Canvas Studio.</a:t>
            </a:r>
          </a:p>
          <a:p>
            <a:pPr marL="0" lvl="1" indent="0">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Paired with a Crestron DMPS3-350-C control system, instructors are able to seamlessly incorporate video into their distance courses</a:t>
            </a:r>
            <a:r>
              <a:rPr lang="en-US" altLang="zh-TW" sz="700" dirty="0" smtClean="0">
                <a:solidFill>
                  <a:schemeClr val="tx1"/>
                </a:solidFill>
                <a:latin typeface="Arial" charset="0"/>
                <a:cs typeface="Arial" charset="0"/>
              </a:rPr>
              <a:t>. </a:t>
            </a:r>
            <a:r>
              <a:rPr lang="en-US" altLang="zh-TW" sz="700" dirty="0">
                <a:solidFill>
                  <a:schemeClr val="tx1"/>
                </a:solidFill>
                <a:latin typeface="Arial" charset="0"/>
                <a:cs typeface="Arial" charset="0"/>
              </a:rPr>
              <a:t>The </a:t>
            </a:r>
            <a:r>
              <a:rPr lang="en-US" altLang="zh-TW" sz="700" dirty="0" err="1">
                <a:solidFill>
                  <a:schemeClr val="tx1"/>
                </a:solidFill>
                <a:latin typeface="Arial" charset="0"/>
                <a:cs typeface="Arial" charset="0"/>
              </a:rPr>
              <a:t>HDBaseT</a:t>
            </a:r>
            <a:r>
              <a:rPr lang="en-US" altLang="zh-TW" sz="700" dirty="0">
                <a:solidFill>
                  <a:schemeClr val="tx1"/>
                </a:solidFill>
                <a:latin typeface="Arial" charset="0"/>
                <a:cs typeface="Arial" charset="0"/>
              </a:rPr>
              <a:t> interface allows for easy Crestron integration via their </a:t>
            </a:r>
            <a:r>
              <a:rPr lang="en-US" altLang="zh-TW" sz="700" dirty="0" err="1">
                <a:solidFill>
                  <a:schemeClr val="tx1"/>
                </a:solidFill>
                <a:latin typeface="Arial" charset="0"/>
                <a:cs typeface="Arial" charset="0"/>
              </a:rPr>
              <a:t>DigitalMedia</a:t>
            </a:r>
            <a:r>
              <a:rPr lang="en-US" altLang="zh-TW" sz="700" dirty="0">
                <a:solidFill>
                  <a:schemeClr val="tx1"/>
                </a:solidFill>
                <a:latin typeface="Arial" charset="0"/>
                <a:cs typeface="Arial" charset="0"/>
              </a:rPr>
              <a:t> platform. </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矩形 2047"/>
          <p:cNvSpPr>
            <a:spLocks noChangeArrowheads="1"/>
          </p:cNvSpPr>
          <p:nvPr/>
        </p:nvSpPr>
        <p:spPr bwMode="auto">
          <a:xfrm>
            <a:off x="4392269" y="2986055"/>
            <a:ext cx="2071736" cy="155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“Lumens VC-A70H 4K camera was chosen for its exceptional quality and support.  We made the switch to Lumens cameras several years ago and never looked back.  In a side by side demonstration, the instructor satisfaction made the VC-A70H the only choice for our new STEM building.” </a:t>
            </a:r>
          </a:p>
          <a:p>
            <a:endParaRPr lang="en-US" altLang="zh-TW" sz="800" i="1" dirty="0" smtClean="0">
              <a:solidFill>
                <a:schemeClr val="accent5"/>
              </a:solidFill>
            </a:endParaRPr>
          </a:p>
          <a:p>
            <a:r>
              <a:rPr lang="en-US" altLang="zh-TW" sz="800" b="1" dirty="0">
                <a:solidFill>
                  <a:schemeClr val="accent5"/>
                </a:solidFill>
              </a:rPr>
              <a:t>Joe Bear</a:t>
            </a:r>
          </a:p>
          <a:p>
            <a:r>
              <a:rPr lang="en-US" altLang="zh-TW" sz="800" b="1" dirty="0">
                <a:solidFill>
                  <a:schemeClr val="accent5"/>
                </a:solidFill>
              </a:rPr>
              <a:t>Head Media Geek, Virginia Western Community College</a:t>
            </a:r>
          </a:p>
        </p:txBody>
      </p:sp>
      <p:sp>
        <p:nvSpPr>
          <p:cNvPr id="22" name="矩形 21"/>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Corporate</a:t>
            </a:r>
          </a:p>
        </p:txBody>
      </p:sp>
      <p:pic>
        <p:nvPicPr>
          <p:cNvPr id="16" name="Picture 3" descr="C:\Users\Isaac.Chen\Desktop\IMG_2295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405" y="3261018"/>
            <a:ext cx="2828114" cy="15908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Isaac.Chen\Desktop\IMG_2240e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923"/>
          <a:stretch/>
        </p:blipFill>
        <p:spPr bwMode="auto">
          <a:xfrm>
            <a:off x="4418938" y="1396609"/>
            <a:ext cx="1855668" cy="12414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Isaac.Chen\Desktop\IMG_2247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1202" y="2986055"/>
            <a:ext cx="2211110" cy="12437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mylumens.com/images/pdt2/135920220818122044892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371" t="10549" r="22088" b="10194"/>
          <a:stretch/>
        </p:blipFill>
        <p:spPr bwMode="auto">
          <a:xfrm>
            <a:off x="3465278" y="4125743"/>
            <a:ext cx="754948" cy="8381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sers\Isaac.Chen\Desktop\Sucessful story\CaseStudy\3.A50S_edu_001\Data\Where's-Your-There,-Black-on-transparent.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29103" y="1452740"/>
            <a:ext cx="1944160" cy="97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8254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408042" y="747885"/>
            <a:ext cx="245297" cy="13645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a:solidFill>
                  <a:schemeClr val="bg1"/>
                </a:solidFill>
                <a:latin typeface="Arial" pitchFamily="34" charset="0"/>
                <a:cs typeface="Arial" pitchFamily="34" charset="0"/>
              </a:rPr>
              <a:t>Product: VC-A70H</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Corporate</a:t>
            </a:r>
          </a:p>
        </p:txBody>
      </p:sp>
      <p:grpSp>
        <p:nvGrpSpPr>
          <p:cNvPr id="23" name="群組 22"/>
          <p:cNvGrpSpPr/>
          <p:nvPr/>
        </p:nvGrpSpPr>
        <p:grpSpPr>
          <a:xfrm>
            <a:off x="3842752" y="913383"/>
            <a:ext cx="5285960" cy="3433657"/>
            <a:chOff x="1806462" y="51470"/>
            <a:chExt cx="6509509" cy="4228451"/>
          </a:xfrm>
        </p:grpSpPr>
        <p:cxnSp>
          <p:nvCxnSpPr>
            <p:cNvPr id="24" name="直線接點 23"/>
            <p:cNvCxnSpPr/>
            <p:nvPr/>
          </p:nvCxnSpPr>
          <p:spPr>
            <a:xfrm>
              <a:off x="5967145" y="2356781"/>
              <a:ext cx="745750" cy="0"/>
            </a:xfrm>
            <a:prstGeom prst="line">
              <a:avLst/>
            </a:prstGeom>
            <a:ln w="1905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文字方塊 24"/>
            <p:cNvSpPr txBox="1"/>
            <p:nvPr/>
          </p:nvSpPr>
          <p:spPr>
            <a:xfrm>
              <a:off x="1806462" y="2594064"/>
              <a:ext cx="1682303" cy="338554"/>
            </a:xfrm>
            <a:prstGeom prst="rect">
              <a:avLst/>
            </a:prstGeom>
            <a:noFill/>
          </p:spPr>
          <p:txBody>
            <a:bodyPr wrap="square" rtlCol="0">
              <a:spAutoFit/>
            </a:bodyPr>
            <a:lstStyle/>
            <a:p>
              <a:r>
                <a:rPr lang="en-US" altLang="zh-TW" sz="8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Lumens PTZ Camera</a:t>
              </a:r>
            </a:p>
            <a:p>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VC-A70H</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26" name="Picture 6" descr="C:\Users\Isaac.Chen\Desktop\Img source\display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246811"/>
              <a:ext cx="985582" cy="799718"/>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直線接點 26"/>
            <p:cNvCxnSpPr/>
            <p:nvPr/>
          </p:nvCxnSpPr>
          <p:spPr>
            <a:xfrm flipH="1">
              <a:off x="5967146" y="2130178"/>
              <a:ext cx="457636" cy="0"/>
            </a:xfrm>
            <a:prstGeom prst="line">
              <a:avLst/>
            </a:prstGeom>
            <a:ln w="190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文字方塊 27"/>
            <p:cNvSpPr txBox="1"/>
            <p:nvPr/>
          </p:nvSpPr>
          <p:spPr>
            <a:xfrm>
              <a:off x="5892760" y="1918587"/>
              <a:ext cx="640259" cy="265313"/>
            </a:xfrm>
            <a:prstGeom prst="rect">
              <a:avLst/>
            </a:prstGeom>
            <a:noFill/>
          </p:spPr>
          <p:txBody>
            <a:bodyPr wrap="square" rtlCol="0">
              <a:spAutoFit/>
            </a:bodyPr>
            <a:lstStyle/>
            <a:p>
              <a:pPr algn="ctr"/>
              <a:r>
                <a:rPr lang="en-US" altLang="zh-TW" sz="800" dirty="0" smtClean="0">
                  <a:solidFill>
                    <a:srgbClr val="FFC000"/>
                  </a:solidFill>
                  <a:latin typeface="Arial Unicode MS" panose="020B0604020202020204" pitchFamily="34" charset="-120"/>
                  <a:ea typeface="Arial Unicode MS" panose="020B0604020202020204" pitchFamily="34" charset="-120"/>
                  <a:cs typeface="Arial Unicode MS" panose="020B0604020202020204" pitchFamily="34" charset="-120"/>
                </a:rPr>
                <a:t>Audio</a:t>
              </a:r>
              <a:endParaRPr lang="zh-TW" altLang="en-US" sz="800" dirty="0">
                <a:solidFill>
                  <a:srgbClr val="FFC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29" name="文字方塊 28"/>
            <p:cNvSpPr txBox="1"/>
            <p:nvPr/>
          </p:nvSpPr>
          <p:spPr>
            <a:xfrm>
              <a:off x="3941529" y="51470"/>
              <a:ext cx="834741" cy="215444"/>
            </a:xfrm>
            <a:prstGeom prst="rect">
              <a:avLst/>
            </a:prstGeom>
            <a:noFill/>
          </p:spPr>
          <p:txBody>
            <a:bodyPr wrap="square" rtlCol="0">
              <a:spAutoFit/>
            </a:bodyPr>
            <a:lstStyle/>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Display</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30" name="Picture 4" descr="C:\Users\Isaac.Chen\Desktop\VC-A70H_Sid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0236" y="1906460"/>
              <a:ext cx="598200" cy="68760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Isaac.Chen\Desktop\master_photo_a-TSW-760-TT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6171" y="2055191"/>
              <a:ext cx="883441" cy="6029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Users\Isaac.Chen\Desktop\master_photo_a-DM-TXRX-100-ST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8432" y="3701971"/>
              <a:ext cx="624096" cy="4259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Isaac.Chen\Desktop\master_photo_A-DMPS3-4K-350-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1920" y="1779662"/>
              <a:ext cx="2117941" cy="9412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Users\Isaac.Chen\Desktop\Img source\display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4450" y="246811"/>
              <a:ext cx="985582" cy="7997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1" descr="C:\Users\Isaac.Chen\Desktop\Img source\圖片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712" y="3601677"/>
              <a:ext cx="866190" cy="6782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C:\Users\Isaac.Chen\Desktop\Img source\ROUTER .PNG - Google Search.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8436" y="3579862"/>
              <a:ext cx="643884" cy="476722"/>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群組 36"/>
            <p:cNvGrpSpPr/>
            <p:nvPr/>
          </p:nvGrpSpPr>
          <p:grpSpPr>
            <a:xfrm>
              <a:off x="6696171" y="1248837"/>
              <a:ext cx="741863" cy="432389"/>
              <a:chOff x="7041298" y="3037660"/>
              <a:chExt cx="843070" cy="492964"/>
            </a:xfrm>
          </p:grpSpPr>
          <p:pic>
            <p:nvPicPr>
              <p:cNvPr id="67" name="Picture 10" descr="C:\Users\Isaac.Chen\Desktop\Img source\loudspeaker_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41298" y="3037660"/>
                <a:ext cx="492964" cy="49296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C:\Users\Isaac.Chen\Desktop\Img source\loudspeaker_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91404" y="3037660"/>
                <a:ext cx="492964" cy="4929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群組 37"/>
            <p:cNvGrpSpPr/>
            <p:nvPr/>
          </p:nvGrpSpPr>
          <p:grpSpPr>
            <a:xfrm>
              <a:off x="5148064" y="3572147"/>
              <a:ext cx="744697" cy="511771"/>
              <a:chOff x="3113286" y="2382119"/>
              <a:chExt cx="2053329" cy="1263587"/>
            </a:xfrm>
          </p:grpSpPr>
          <p:pic>
            <p:nvPicPr>
              <p:cNvPr id="65" name="Picture 13" descr="C:\Users\Isaac.Chen\Desktop\Img source\cloud_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13286" y="2382119"/>
                <a:ext cx="2053329" cy="1263587"/>
              </a:xfrm>
              <a:prstGeom prst="rect">
                <a:avLst/>
              </a:prstGeom>
              <a:noFill/>
              <a:extLst>
                <a:ext uri="{909E8E84-426E-40DD-AFC4-6F175D3DCCD1}">
                  <a14:hiddenFill xmlns:a14="http://schemas.microsoft.com/office/drawing/2010/main">
                    <a:solidFill>
                      <a:srgbClr val="FFFFFF"/>
                    </a:solidFill>
                  </a14:hiddenFill>
                </a:ext>
              </a:extLst>
            </p:spPr>
          </p:pic>
          <p:sp>
            <p:nvSpPr>
              <p:cNvPr id="66" name="文字方塊 65"/>
              <p:cNvSpPr txBox="1"/>
              <p:nvPr/>
            </p:nvSpPr>
            <p:spPr bwMode="gray">
              <a:xfrm>
                <a:off x="3634876" y="2915490"/>
                <a:ext cx="936103" cy="376646"/>
              </a:xfrm>
              <a:prstGeom prst="rect">
                <a:avLst/>
              </a:prstGeom>
              <a:noFill/>
              <a:ln w="9525" algn="ctr">
                <a:noFill/>
                <a:miter lim="800000"/>
                <a:headEnd/>
                <a:tailEnd/>
              </a:ln>
            </p:spPr>
            <p:txBody>
              <a:bodyPr wrap="square" lIns="0" tIns="0" rIns="0" bIns="0" rtlCol="0">
                <a:spAutoFit/>
              </a:bodyPr>
              <a:lstStyle/>
              <a:p>
                <a:pPr algn="ctr" defTabSz="801688">
                  <a:spcAft>
                    <a:spcPct val="40000"/>
                  </a:spcAft>
                </a:pPr>
                <a:r>
                  <a:rPr lang="en-US" altLang="zh-TW" sz="1000" b="1" noProof="1" smtClean="0">
                    <a:solidFill>
                      <a:srgbClr val="002060"/>
                    </a:solidFill>
                    <a:latin typeface="Arial Unicode MS" panose="020B0604020202020204" pitchFamily="34" charset="-120"/>
                    <a:ea typeface="Arial Unicode MS" panose="020B0604020202020204" pitchFamily="34" charset="-120"/>
                    <a:cs typeface="Arial Unicode MS" panose="020B0604020202020204" pitchFamily="34" charset="-120"/>
                  </a:rPr>
                  <a:t>LAN</a:t>
                </a:r>
                <a:endParaRPr lang="zh-TW" altLang="en-US" sz="1000" b="1" noProof="1" smtClean="0">
                  <a:solidFill>
                    <a:srgbClr val="00206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cxnSp>
          <p:nvCxnSpPr>
            <p:cNvPr id="39" name="直線接點 38"/>
            <p:cNvCxnSpPr/>
            <p:nvPr/>
          </p:nvCxnSpPr>
          <p:spPr>
            <a:xfrm flipV="1">
              <a:off x="4373986" y="1073868"/>
              <a:ext cx="0" cy="722268"/>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flipV="1">
              <a:off x="5573239" y="1073868"/>
              <a:ext cx="0" cy="722268"/>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文字方塊 40"/>
            <p:cNvSpPr txBox="1"/>
            <p:nvPr/>
          </p:nvSpPr>
          <p:spPr>
            <a:xfrm>
              <a:off x="4277879" y="1360399"/>
              <a:ext cx="578526" cy="265313"/>
            </a:xfrm>
            <a:prstGeom prst="rect">
              <a:avLst/>
            </a:prstGeom>
            <a:noFill/>
          </p:spPr>
          <p:txBody>
            <a:bodyPr wrap="square" rtlCol="0">
              <a:spAutoFit/>
            </a:bodyPr>
            <a:lstStyle/>
            <a:p>
              <a:pPr algn="ctr"/>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2" name="文字方塊 41"/>
            <p:cNvSpPr txBox="1"/>
            <p:nvPr/>
          </p:nvSpPr>
          <p:spPr>
            <a:xfrm>
              <a:off x="5474194" y="1360399"/>
              <a:ext cx="587443" cy="265313"/>
            </a:xfrm>
            <a:prstGeom prst="rect">
              <a:avLst/>
            </a:prstGeom>
            <a:noFill/>
          </p:spPr>
          <p:txBody>
            <a:bodyPr wrap="square" rtlCol="0">
              <a:spAutoFit/>
            </a:bodyPr>
            <a:lstStyle/>
            <a:p>
              <a:pPr algn="ctr"/>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3" name="文字方塊 42"/>
            <p:cNvSpPr txBox="1"/>
            <p:nvPr/>
          </p:nvSpPr>
          <p:spPr>
            <a:xfrm>
              <a:off x="5165622" y="51470"/>
              <a:ext cx="834741" cy="215444"/>
            </a:xfrm>
            <a:prstGeom prst="rect">
              <a:avLst/>
            </a:prstGeom>
            <a:noFill/>
          </p:spPr>
          <p:txBody>
            <a:bodyPr wrap="square" rtlCol="0">
              <a:spAutoFit/>
            </a:bodyPr>
            <a:lstStyle/>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Display</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4" name="文字方塊 43"/>
            <p:cNvSpPr txBox="1"/>
            <p:nvPr/>
          </p:nvSpPr>
          <p:spPr>
            <a:xfrm>
              <a:off x="5907008" y="2364796"/>
              <a:ext cx="840493" cy="265313"/>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Cat 5e/6</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45" name="直線接點 44"/>
            <p:cNvCxnSpPr/>
            <p:nvPr/>
          </p:nvCxnSpPr>
          <p:spPr>
            <a:xfrm flipH="1">
              <a:off x="6421392" y="1469460"/>
              <a:ext cx="291503" cy="0"/>
            </a:xfrm>
            <a:prstGeom prst="line">
              <a:avLst/>
            </a:prstGeom>
            <a:ln w="1905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a:xfrm flipV="1">
              <a:off x="6424783" y="1459268"/>
              <a:ext cx="0" cy="680434"/>
            </a:xfrm>
            <a:prstGeom prst="line">
              <a:avLst/>
            </a:prstGeom>
            <a:ln w="190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a:off x="2915816" y="2355146"/>
              <a:ext cx="958634" cy="1635"/>
            </a:xfrm>
            <a:prstGeom prst="line">
              <a:avLst/>
            </a:prstGeom>
            <a:ln w="1905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a:xfrm>
              <a:off x="5573239" y="2695970"/>
              <a:ext cx="0" cy="811884"/>
            </a:xfrm>
            <a:prstGeom prst="line">
              <a:avLst/>
            </a:prstGeom>
            <a:ln w="1905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文字方塊 48"/>
            <p:cNvSpPr txBox="1"/>
            <p:nvPr/>
          </p:nvSpPr>
          <p:spPr>
            <a:xfrm>
              <a:off x="6660232" y="1638415"/>
              <a:ext cx="834741" cy="215444"/>
            </a:xfrm>
            <a:prstGeom prst="rect">
              <a:avLst/>
            </a:prstGeom>
            <a:noFill/>
          </p:spPr>
          <p:txBody>
            <a:bodyPr wrap="square" rtlCol="0">
              <a:spAutoFit/>
            </a:bodyPr>
            <a:lstStyle/>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Speaker</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0" name="文字方塊 49"/>
            <p:cNvSpPr txBox="1"/>
            <p:nvPr/>
          </p:nvSpPr>
          <p:spPr>
            <a:xfrm>
              <a:off x="3641061" y="2576696"/>
              <a:ext cx="1982955" cy="416920"/>
            </a:xfrm>
            <a:prstGeom prst="rect">
              <a:avLst/>
            </a:prstGeom>
            <a:noFill/>
          </p:spPr>
          <p:txBody>
            <a:bodyPr wrap="square" rtlCol="0">
              <a:spAutoFit/>
            </a:bodyPr>
            <a:lstStyle/>
            <a:p>
              <a:r>
                <a:rPr lang="en-US" altLang="zh-TW" sz="800" b="1" dirty="0" err="1"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Crestron</a:t>
              </a:r>
              <a:r>
                <a:rPr lang="en-US" altLang="zh-TW" sz="8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 Presentation System</a:t>
              </a:r>
            </a:p>
            <a:p>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DMPS3-4K-350-C</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51" name="直線接點 50"/>
            <p:cNvCxnSpPr/>
            <p:nvPr/>
          </p:nvCxnSpPr>
          <p:spPr>
            <a:xfrm>
              <a:off x="5967145" y="3905044"/>
              <a:ext cx="745750" cy="0"/>
            </a:xfrm>
            <a:prstGeom prst="line">
              <a:avLst/>
            </a:prstGeom>
            <a:ln w="1905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文字方塊 51"/>
            <p:cNvSpPr txBox="1"/>
            <p:nvPr/>
          </p:nvSpPr>
          <p:spPr>
            <a:xfrm>
              <a:off x="3027990" y="2117606"/>
              <a:ext cx="777239" cy="265313"/>
            </a:xfrm>
            <a:prstGeom prst="rect">
              <a:avLst/>
            </a:prstGeom>
            <a:noFill/>
          </p:spPr>
          <p:txBody>
            <a:bodyPr wrap="square" rtlCol="0">
              <a:spAutoFit/>
            </a:bodyPr>
            <a:lstStyle/>
            <a:p>
              <a:pPr algn="ctr"/>
              <a:r>
                <a:rPr lang="en-US" altLang="zh-TW" sz="800" dirty="0" err="1"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HDBaseT</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3" name="文字方塊 52"/>
            <p:cNvSpPr txBox="1"/>
            <p:nvPr/>
          </p:nvSpPr>
          <p:spPr>
            <a:xfrm>
              <a:off x="3059832" y="2337256"/>
              <a:ext cx="640648" cy="215444"/>
            </a:xfrm>
            <a:prstGeom prst="rect">
              <a:avLst/>
            </a:prstGeom>
            <a:noFill/>
          </p:spPr>
          <p:txBody>
            <a:bodyPr wrap="square" rtlCol="0">
              <a:spAutoFit/>
            </a:bodyPr>
            <a:lstStyle/>
            <a:p>
              <a:pPr algn="ctr"/>
              <a:r>
                <a:rPr lang="en-US" altLang="zh-TW" sz="800" dirty="0" err="1"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PoDM</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54" name="直線接點 53"/>
            <p:cNvCxnSpPr/>
            <p:nvPr/>
          </p:nvCxnSpPr>
          <p:spPr>
            <a:xfrm>
              <a:off x="4067944" y="3905044"/>
              <a:ext cx="1051792" cy="0"/>
            </a:xfrm>
            <a:prstGeom prst="line">
              <a:avLst/>
            </a:prstGeom>
            <a:ln w="1905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a:xfrm>
              <a:off x="2865944" y="3905044"/>
              <a:ext cx="479826" cy="0"/>
            </a:xfrm>
            <a:prstGeom prst="line">
              <a:avLst/>
            </a:prstGeom>
            <a:ln w="1905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文字方塊 55"/>
            <p:cNvSpPr txBox="1"/>
            <p:nvPr/>
          </p:nvSpPr>
          <p:spPr>
            <a:xfrm>
              <a:off x="6633668" y="2649959"/>
              <a:ext cx="1682303" cy="338554"/>
            </a:xfrm>
            <a:prstGeom prst="rect">
              <a:avLst/>
            </a:prstGeom>
            <a:noFill/>
          </p:spPr>
          <p:txBody>
            <a:bodyPr wrap="square" rtlCol="0">
              <a:spAutoFit/>
            </a:bodyPr>
            <a:lstStyle/>
            <a:p>
              <a:r>
                <a:rPr lang="en-US" altLang="zh-TW" sz="800" b="1" dirty="0" err="1"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Crestron</a:t>
              </a:r>
              <a:r>
                <a:rPr lang="en-US" altLang="zh-TW" sz="8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 Control Panel</a:t>
              </a:r>
            </a:p>
            <a:p>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TSW-760</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7" name="文字方塊 56"/>
            <p:cNvSpPr txBox="1"/>
            <p:nvPr/>
          </p:nvSpPr>
          <p:spPr>
            <a:xfrm>
              <a:off x="6713190" y="3993440"/>
              <a:ext cx="834741" cy="215444"/>
            </a:xfrm>
            <a:prstGeom prst="rect">
              <a:avLst/>
            </a:prstGeom>
            <a:noFill/>
          </p:spPr>
          <p:txBody>
            <a:bodyPr wrap="square" rtlCol="0">
              <a:spAutoFit/>
            </a:bodyPr>
            <a:lstStyle/>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Router</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8" name="文字方塊 57"/>
            <p:cNvSpPr txBox="1"/>
            <p:nvPr/>
          </p:nvSpPr>
          <p:spPr>
            <a:xfrm>
              <a:off x="3132893" y="3401303"/>
              <a:ext cx="1479184" cy="416920"/>
            </a:xfrm>
            <a:prstGeom prst="rect">
              <a:avLst/>
            </a:prstGeom>
            <a:noFill/>
          </p:spPr>
          <p:txBody>
            <a:bodyPr wrap="square" rtlCol="0">
              <a:spAutoFit/>
            </a:bodyPr>
            <a:lstStyle/>
            <a:p>
              <a:r>
                <a:rPr lang="en-US" altLang="zh-TW" sz="800" b="1" dirty="0" err="1"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Crestron</a:t>
              </a:r>
              <a:r>
                <a:rPr lang="en-US" altLang="zh-TW" sz="8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 Encoder</a:t>
              </a:r>
            </a:p>
            <a:p>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DM-TXRX-100-STR</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59" name="Picture 14" descr="C:\Users\Isaac.Chen\Desktop\Img source\Logo\Panopt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0674" y="3409896"/>
              <a:ext cx="775242" cy="17928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5" descr="C:\Users\Isaac.Chen\Desktop\Img source\Logo\Zoom_Featured_Image_250_25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17055" y="3662553"/>
              <a:ext cx="311339" cy="311339"/>
            </a:xfrm>
            <a:prstGeom prst="rect">
              <a:avLst/>
            </a:prstGeom>
            <a:noFill/>
            <a:extLst>
              <a:ext uri="{909E8E84-426E-40DD-AFC4-6F175D3DCCD1}">
                <a14:hiddenFill xmlns:a14="http://schemas.microsoft.com/office/drawing/2010/main">
                  <a:solidFill>
                    <a:srgbClr val="FFFFFF"/>
                  </a:solidFill>
                </a14:hiddenFill>
              </a:ext>
            </a:extLst>
          </p:spPr>
        </p:pic>
        <p:sp>
          <p:nvSpPr>
            <p:cNvPr id="61" name="文字方塊 60"/>
            <p:cNvSpPr txBox="1"/>
            <p:nvPr/>
          </p:nvSpPr>
          <p:spPr>
            <a:xfrm>
              <a:off x="5979738" y="3920834"/>
              <a:ext cx="767763" cy="265313"/>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Cat 5e/6</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62" name="文字方塊 61"/>
            <p:cNvSpPr txBox="1"/>
            <p:nvPr/>
          </p:nvSpPr>
          <p:spPr>
            <a:xfrm>
              <a:off x="4147908" y="3920834"/>
              <a:ext cx="801213" cy="265313"/>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Cat 5e/6</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63" name="文字方塊 62"/>
            <p:cNvSpPr txBox="1"/>
            <p:nvPr/>
          </p:nvSpPr>
          <p:spPr>
            <a:xfrm>
              <a:off x="5465373" y="2994190"/>
              <a:ext cx="746035" cy="265313"/>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Cat 5e/6</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64" name="文字方塊 63"/>
            <p:cNvSpPr txBox="1"/>
            <p:nvPr/>
          </p:nvSpPr>
          <p:spPr>
            <a:xfrm>
              <a:off x="2795103" y="3880896"/>
              <a:ext cx="621508" cy="215444"/>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Cat 5e/6</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grpSp>
        <p:nvGrpSpPr>
          <p:cNvPr id="11" name="群組 10"/>
          <p:cNvGrpSpPr/>
          <p:nvPr/>
        </p:nvGrpSpPr>
        <p:grpSpPr>
          <a:xfrm>
            <a:off x="508813" y="2148295"/>
            <a:ext cx="3023742" cy="1750311"/>
            <a:chOff x="509758" y="1593479"/>
            <a:chExt cx="3023742" cy="1750311"/>
          </a:xfrm>
        </p:grpSpPr>
        <p:sp>
          <p:nvSpPr>
            <p:cNvPr id="4" name="矩形 3"/>
            <p:cNvSpPr/>
            <p:nvPr/>
          </p:nvSpPr>
          <p:spPr>
            <a:xfrm>
              <a:off x="509758" y="1950898"/>
              <a:ext cx="3023742" cy="1169551"/>
            </a:xfrm>
            <a:prstGeom prst="rect">
              <a:avLst/>
            </a:prstGeom>
          </p:spPr>
          <p:txBody>
            <a:bodyPr wrap="square">
              <a:spAutoFit/>
            </a:bodyPr>
            <a:lstStyle/>
            <a:p>
              <a:pPr lvl="1">
                <a:spcBef>
                  <a:spcPts val="0"/>
                </a:spcBef>
                <a:spcAft>
                  <a:spcPts val="600"/>
                </a:spcAft>
                <a:buFont typeface="Arial" panose="020B0604020202020204" pitchFamily="34" charset="0"/>
                <a:buChar char="•"/>
              </a:pPr>
              <a:r>
                <a:rPr lang="en-US" altLang="zh-TW" sz="1000" dirty="0"/>
                <a:t>4K UHD signal output is essential to capturing STEM applications. </a:t>
              </a:r>
            </a:p>
            <a:p>
              <a:pPr lvl="1">
                <a:spcBef>
                  <a:spcPts val="0"/>
                </a:spcBef>
                <a:spcAft>
                  <a:spcPts val="600"/>
                </a:spcAft>
                <a:buFont typeface="Arial" panose="020B0604020202020204" pitchFamily="34" charset="0"/>
                <a:buChar char="•"/>
              </a:pPr>
              <a:r>
                <a:rPr lang="en-US" altLang="zh-TW" sz="1000" dirty="0"/>
                <a:t>Quick and easy installation in either a wall or ceiling mounted solution.</a:t>
              </a:r>
            </a:p>
            <a:p>
              <a:pPr lvl="1">
                <a:spcBef>
                  <a:spcPts val="0"/>
                </a:spcBef>
                <a:spcAft>
                  <a:spcPts val="600"/>
                </a:spcAft>
                <a:buFont typeface="Arial" panose="020B0604020202020204" pitchFamily="34" charset="0"/>
                <a:buChar char="•"/>
              </a:pPr>
              <a:r>
                <a:rPr lang="en-US" altLang="zh-TW" sz="1000" dirty="0" err="1"/>
                <a:t>HDBaseT</a:t>
              </a:r>
              <a:r>
                <a:rPr lang="en-US" altLang="zh-TW" sz="1000" dirty="0"/>
                <a:t> carries power, video, and control through one Cat5e/6</a:t>
              </a:r>
              <a:r>
                <a:rPr lang="zh-TW" altLang="en-US" sz="1000" dirty="0"/>
                <a:t> </a:t>
              </a:r>
              <a:r>
                <a:rPr lang="en-US" altLang="zh-TW" sz="1000" dirty="0"/>
                <a:t>cable</a:t>
              </a:r>
            </a:p>
          </p:txBody>
        </p:sp>
        <p:grpSp>
          <p:nvGrpSpPr>
            <p:cNvPr id="2" name="群組 1"/>
            <p:cNvGrpSpPr/>
            <p:nvPr/>
          </p:nvGrpSpPr>
          <p:grpSpPr>
            <a:xfrm>
              <a:off x="572777" y="1593479"/>
              <a:ext cx="2919156" cy="1750311"/>
              <a:chOff x="1329538" y="554139"/>
              <a:chExt cx="3674877" cy="1750311"/>
            </a:xfrm>
          </p:grpSpPr>
          <p:sp>
            <p:nvSpPr>
              <p:cNvPr id="70" name="內容版面配置區 2"/>
              <p:cNvSpPr txBox="1">
                <a:spLocks/>
              </p:cNvSpPr>
              <p:nvPr/>
            </p:nvSpPr>
            <p:spPr>
              <a:xfrm>
                <a:off x="1329538" y="554139"/>
                <a:ext cx="2104319" cy="41189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altLang="zh-TW" sz="1200" b="1" dirty="0" smtClean="0"/>
                  <a:t>     Why VC-A70H</a:t>
                </a:r>
              </a:p>
            </p:txBody>
          </p:sp>
          <p:grpSp>
            <p:nvGrpSpPr>
              <p:cNvPr id="71" name="群組 70"/>
              <p:cNvGrpSpPr/>
              <p:nvPr/>
            </p:nvGrpSpPr>
            <p:grpSpPr>
              <a:xfrm>
                <a:off x="1605166" y="676823"/>
                <a:ext cx="3399249" cy="1627627"/>
                <a:chOff x="1026759" y="1713102"/>
                <a:chExt cx="3399249" cy="1627627"/>
              </a:xfrm>
            </p:grpSpPr>
            <p:sp>
              <p:nvSpPr>
                <p:cNvPr id="72" name="矩形 71"/>
                <p:cNvSpPr/>
                <p:nvPr/>
              </p:nvSpPr>
              <p:spPr>
                <a:xfrm>
                  <a:off x="2675155" y="1724496"/>
                  <a:ext cx="1750853" cy="45719"/>
                </a:xfrm>
                <a:prstGeom prst="rect">
                  <a:avLst/>
                </a:prstGeom>
                <a:solidFill>
                  <a:srgbClr val="008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cxnSp>
              <p:nvCxnSpPr>
                <p:cNvPr id="73" name="直線接點 72"/>
                <p:cNvCxnSpPr/>
                <p:nvPr/>
              </p:nvCxnSpPr>
              <p:spPr>
                <a:xfrm flipH="1">
                  <a:off x="4414609" y="1713102"/>
                  <a:ext cx="11399" cy="1616232"/>
                </a:xfrm>
                <a:prstGeom prst="line">
                  <a:avLst/>
                </a:prstGeom>
              </p:spPr>
              <p:style>
                <a:lnRef idx="1">
                  <a:schemeClr val="accent1"/>
                </a:lnRef>
                <a:fillRef idx="0">
                  <a:schemeClr val="accent1"/>
                </a:fillRef>
                <a:effectRef idx="0">
                  <a:schemeClr val="accent1"/>
                </a:effectRef>
                <a:fontRef idx="minor">
                  <a:schemeClr val="tx1"/>
                </a:fontRef>
              </p:style>
            </p:cxnSp>
            <p:grpSp>
              <p:nvGrpSpPr>
                <p:cNvPr id="74" name="群組 73"/>
                <p:cNvGrpSpPr/>
                <p:nvPr/>
              </p:nvGrpSpPr>
              <p:grpSpPr>
                <a:xfrm>
                  <a:off x="1026759" y="1767577"/>
                  <a:ext cx="3387850" cy="1573152"/>
                  <a:chOff x="1026759" y="1767577"/>
                  <a:chExt cx="3387850" cy="1573152"/>
                </a:xfrm>
              </p:grpSpPr>
              <p:cxnSp>
                <p:nvCxnSpPr>
                  <p:cNvPr id="75" name="直線接點 74"/>
                  <p:cNvCxnSpPr/>
                  <p:nvPr/>
                </p:nvCxnSpPr>
                <p:spPr>
                  <a:xfrm flipH="1">
                    <a:off x="1038158" y="3329334"/>
                    <a:ext cx="3376451" cy="11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直線接點 75"/>
                  <p:cNvCxnSpPr/>
                  <p:nvPr/>
                </p:nvCxnSpPr>
                <p:spPr>
                  <a:xfrm flipV="1">
                    <a:off x="1026759" y="1767577"/>
                    <a:ext cx="22797" cy="1573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直線接點 76"/>
                  <p:cNvCxnSpPr/>
                  <p:nvPr/>
                </p:nvCxnSpPr>
                <p:spPr>
                  <a:xfrm>
                    <a:off x="1049556" y="1769586"/>
                    <a:ext cx="34517" cy="0"/>
                  </a:xfrm>
                  <a:prstGeom prst="line">
                    <a:avLst/>
                  </a:prstGeom>
                </p:spPr>
                <p:style>
                  <a:lnRef idx="1">
                    <a:schemeClr val="accent1"/>
                  </a:lnRef>
                  <a:fillRef idx="0">
                    <a:schemeClr val="accent1"/>
                  </a:fillRef>
                  <a:effectRef idx="0">
                    <a:schemeClr val="accent1"/>
                  </a:effectRef>
                  <a:fontRef idx="minor">
                    <a:schemeClr val="tx1"/>
                  </a:fontRef>
                </p:style>
              </p:cxnSp>
            </p:grpSp>
          </p:grpSp>
        </p:grpSp>
      </p:grpSp>
      <p:sp>
        <p:nvSpPr>
          <p:cNvPr id="78" name="矩形 77"/>
          <p:cNvSpPr/>
          <p:nvPr/>
        </p:nvSpPr>
        <p:spPr>
          <a:xfrm>
            <a:off x="793463" y="361152"/>
            <a:ext cx="4932573" cy="846386"/>
          </a:xfrm>
          <a:prstGeom prst="rect">
            <a:avLst/>
          </a:prstGeom>
        </p:spPr>
        <p:txBody>
          <a:bodyPr wrap="square">
            <a:spAutoFit/>
          </a:bodyPr>
          <a:lstStyle/>
          <a:p>
            <a:pPr>
              <a:spcAft>
                <a:spcPts val="600"/>
              </a:spcAft>
              <a:defRPr/>
            </a:pPr>
            <a:r>
              <a:rPr lang="en-US" altLang="zh-TW" sz="2000" b="1" dirty="0">
                <a:solidFill>
                  <a:srgbClr val="0070C0"/>
                </a:solidFill>
                <a:latin typeface="Arial" pitchFamily="34" charset="0"/>
                <a:cs typeface="Arial" pitchFamily="34" charset="0"/>
              </a:rPr>
              <a:t>Western Virginia STEM </a:t>
            </a:r>
            <a:r>
              <a:rPr lang="en-US" altLang="zh-TW" sz="2000" b="1" dirty="0" smtClean="0">
                <a:solidFill>
                  <a:srgbClr val="0070C0"/>
                </a:solidFill>
                <a:latin typeface="Arial" pitchFamily="34" charset="0"/>
                <a:cs typeface="Arial" pitchFamily="34" charset="0"/>
              </a:rPr>
              <a:t>Building</a:t>
            </a:r>
          </a:p>
          <a:p>
            <a:pPr>
              <a:spcAft>
                <a:spcPts val="600"/>
              </a:spcAft>
              <a:defRPr/>
            </a:pPr>
            <a:r>
              <a:rPr lang="en-US" altLang="zh-TW" sz="2400" b="1" dirty="0" smtClean="0">
                <a:solidFill>
                  <a:srgbClr val="0070C0"/>
                </a:solidFill>
                <a:latin typeface="Arial" pitchFamily="34" charset="0"/>
                <a:cs typeface="Arial" pitchFamily="34" charset="0"/>
              </a:rPr>
              <a:t>USA </a:t>
            </a:r>
            <a:endParaRPr lang="en-US" altLang="zh-TW" sz="2400" b="1"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8776846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408042" y="747885"/>
            <a:ext cx="245297" cy="13645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3162789" cy="907941"/>
          </a:xfrm>
          <a:prstGeom prst="rect">
            <a:avLst/>
          </a:prstGeom>
        </p:spPr>
        <p:txBody>
          <a:bodyPr wrap="square">
            <a:spAutoFit/>
          </a:bodyPr>
          <a:lstStyle/>
          <a:p>
            <a:pPr>
              <a:spcAft>
                <a:spcPts val="600"/>
              </a:spcAft>
              <a:defRPr/>
            </a:pPr>
            <a:r>
              <a:rPr lang="en-US" altLang="zh-CN" sz="2400" b="1" dirty="0" smtClean="0">
                <a:solidFill>
                  <a:srgbClr val="0070C0"/>
                </a:solidFill>
                <a:latin typeface="Arial" pitchFamily="34" charset="0"/>
                <a:cs typeface="Arial" pitchFamily="34" charset="0"/>
              </a:rPr>
              <a:t>TATA</a:t>
            </a:r>
          </a:p>
          <a:p>
            <a:pPr>
              <a:spcAft>
                <a:spcPts val="600"/>
              </a:spcAft>
              <a:defRPr/>
            </a:pPr>
            <a:r>
              <a:rPr lang="en-US" altLang="zh-CN" sz="2400" b="1" dirty="0" smtClean="0">
                <a:solidFill>
                  <a:srgbClr val="0070C0"/>
                </a:solidFill>
                <a:latin typeface="Arial" pitchFamily="34" charset="0"/>
                <a:cs typeface="Arial" pitchFamily="34" charset="0"/>
              </a:rPr>
              <a:t>India</a:t>
            </a:r>
            <a:endParaRPr lang="zh-CN" altLang="en-US"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a:solidFill>
                  <a:schemeClr val="bg1"/>
                </a:solidFill>
                <a:latin typeface="Arial" pitchFamily="34" charset="0"/>
                <a:cs typeface="Arial" pitchFamily="34" charset="0"/>
              </a:rPr>
              <a:t>Product: VC-B10U</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Corporate</a:t>
            </a:r>
          </a:p>
        </p:txBody>
      </p:sp>
      <p:sp>
        <p:nvSpPr>
          <p:cNvPr id="25" name="矩形 2047"/>
          <p:cNvSpPr>
            <a:spLocks noChangeArrowheads="1"/>
          </p:cNvSpPr>
          <p:nvPr/>
        </p:nvSpPr>
        <p:spPr bwMode="auto">
          <a:xfrm>
            <a:off x="4259118" y="3224017"/>
            <a:ext cx="1914479" cy="106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CN" sz="800" i="1" dirty="0" smtClean="0">
                <a:solidFill>
                  <a:schemeClr val="accent5"/>
                </a:solidFill>
              </a:rPr>
              <a:t>“Lumens USB camera satisfied our meeting request in small size meeting room. TATA</a:t>
            </a:r>
            <a:r>
              <a:rPr lang="zh-TW" altLang="en-US" sz="800" i="1" dirty="0">
                <a:solidFill>
                  <a:schemeClr val="accent5"/>
                </a:solidFill>
              </a:rPr>
              <a:t> </a:t>
            </a:r>
            <a:r>
              <a:rPr lang="en-US" altLang="zh-TW" sz="800" i="1" dirty="0" smtClean="0">
                <a:solidFill>
                  <a:schemeClr val="accent5"/>
                </a:solidFill>
              </a:rPr>
              <a:t>Corporate will keep apply this model for employees to elevate the meeting </a:t>
            </a:r>
            <a:r>
              <a:rPr lang="en-US" altLang="zh-TW" sz="800" i="1" dirty="0" err="1" smtClean="0">
                <a:solidFill>
                  <a:schemeClr val="accent5"/>
                </a:solidFill>
              </a:rPr>
              <a:t>expeirence</a:t>
            </a:r>
            <a:r>
              <a:rPr lang="en-US" altLang="zh-TW" sz="800" i="1" dirty="0" smtClean="0">
                <a:solidFill>
                  <a:schemeClr val="accent5"/>
                </a:solidFill>
              </a:rPr>
              <a:t>.”</a:t>
            </a:r>
            <a:endParaRPr lang="zh-CN" altLang="en-US" sz="800" i="1" dirty="0">
              <a:solidFill>
                <a:schemeClr val="accent5"/>
              </a:solidFill>
            </a:endParaRPr>
          </a:p>
          <a:p>
            <a:endParaRPr lang="en-US" altLang="zh-TW" sz="800" i="1" dirty="0" smtClean="0">
              <a:solidFill>
                <a:schemeClr val="accent5"/>
              </a:solidFill>
            </a:endParaRPr>
          </a:p>
          <a:p>
            <a:r>
              <a:rPr lang="en-US" altLang="zh-TW" sz="800" b="1" dirty="0" err="1" smtClean="0">
                <a:solidFill>
                  <a:schemeClr val="accent5"/>
                </a:solidFill>
              </a:rPr>
              <a:t>Rehan</a:t>
            </a:r>
            <a:r>
              <a:rPr lang="en-US" altLang="zh-TW" sz="800" b="1" dirty="0" smtClean="0">
                <a:solidFill>
                  <a:schemeClr val="accent5"/>
                </a:solidFill>
              </a:rPr>
              <a:t> Mirza</a:t>
            </a:r>
          </a:p>
          <a:p>
            <a:r>
              <a:rPr lang="en-US" altLang="zh-TW" sz="800" b="1" dirty="0" smtClean="0">
                <a:solidFill>
                  <a:schemeClr val="accent5"/>
                </a:solidFill>
              </a:rPr>
              <a:t>TATA</a:t>
            </a:r>
            <a:r>
              <a:rPr lang="zh-TW" altLang="en-US" sz="800" b="1" dirty="0" smtClean="0">
                <a:solidFill>
                  <a:schemeClr val="accent5"/>
                </a:solidFill>
              </a:rPr>
              <a:t> </a:t>
            </a:r>
            <a:r>
              <a:rPr lang="en-US" altLang="zh-TW" sz="800" b="1" dirty="0" smtClean="0">
                <a:solidFill>
                  <a:schemeClr val="accent5"/>
                </a:solidFill>
              </a:rPr>
              <a:t>Corporate</a:t>
            </a:r>
            <a:endParaRPr lang="en-US" altLang="zh-TW" sz="800" b="1" dirty="0">
              <a:solidFill>
                <a:schemeClr val="accent5"/>
              </a:solidFill>
            </a:endParaRPr>
          </a:p>
        </p:txBody>
      </p:sp>
      <p:sp>
        <p:nvSpPr>
          <p:cNvPr id="31" name="內容版面配置區 2"/>
          <p:cNvSpPr txBox="1">
            <a:spLocks/>
          </p:cNvSpPr>
          <p:nvPr/>
        </p:nvSpPr>
        <p:spPr bwMode="auto">
          <a:xfrm>
            <a:off x="724747" y="1710772"/>
            <a:ext cx="3027485" cy="129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1450" lvl="1" indent="-171450" algn="just">
              <a:lnSpc>
                <a:spcPct val="150000"/>
              </a:lnSpc>
              <a:spcBef>
                <a:spcPts val="0"/>
              </a:spcBef>
              <a:spcAft>
                <a:spcPts val="529"/>
              </a:spcAft>
              <a:buClr>
                <a:srgbClr val="558ED5"/>
              </a:buClr>
              <a:buSzPct val="70000"/>
              <a:defRPr/>
            </a:pPr>
            <a:r>
              <a:rPr lang="en-US" altLang="zh-TW" sz="700" dirty="0">
                <a:solidFill>
                  <a:schemeClr val="tx1"/>
                </a:solidFill>
                <a:latin typeface="Arial" charset="0"/>
                <a:cs typeface="Arial" charset="0"/>
              </a:rPr>
              <a:t>TATA Consultancy Services (TCS), the world’s largest IT services provider, have used VC-B10U with Microsoft Zoom, Skype, </a:t>
            </a:r>
            <a:r>
              <a:rPr lang="en-US" altLang="zh-TW" sz="700" dirty="0" err="1">
                <a:solidFill>
                  <a:schemeClr val="tx1"/>
                </a:solidFill>
                <a:latin typeface="Arial" charset="0"/>
                <a:cs typeface="Arial" charset="0"/>
              </a:rPr>
              <a:t>Webex</a:t>
            </a:r>
            <a:r>
              <a:rPr lang="en-US" altLang="zh-TW" sz="700" dirty="0">
                <a:solidFill>
                  <a:schemeClr val="tx1"/>
                </a:solidFill>
                <a:latin typeface="Arial" charset="0"/>
                <a:cs typeface="Arial" charset="0"/>
              </a:rPr>
              <a:t>, and Adobe for video conference.</a:t>
            </a:r>
          </a:p>
          <a:p>
            <a:pPr marL="171450" lvl="1" indent="-171450" algn="just">
              <a:lnSpc>
                <a:spcPct val="150000"/>
              </a:lnSpc>
              <a:spcBef>
                <a:spcPts val="0"/>
              </a:spcBef>
              <a:spcAft>
                <a:spcPts val="529"/>
              </a:spcAft>
              <a:buClr>
                <a:srgbClr val="558ED5"/>
              </a:buClr>
              <a:buSzPct val="70000"/>
              <a:defRPr/>
            </a:pPr>
            <a:r>
              <a:rPr lang="en-US" altLang="zh-TW" sz="700" dirty="0">
                <a:solidFill>
                  <a:schemeClr val="tx1"/>
                </a:solidFill>
                <a:latin typeface="Arial" charset="0"/>
                <a:cs typeface="Arial" charset="0"/>
              </a:rPr>
              <a:t>B10U built-in microphone with TV speaker for team chat </a:t>
            </a:r>
          </a:p>
        </p:txBody>
      </p:sp>
      <p:pic>
        <p:nvPicPr>
          <p:cNvPr id="2" name="圖片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4833" y1="37000" x2="64833" y2="37000"/>
                        <a14:foregroundMark x1="39583" y1="39667" x2="39583" y2="39667"/>
                        <a14:foregroundMark x1="31583" y1="71667" x2="31583" y2="71667"/>
                        <a14:foregroundMark x1="40917" y1="70778" x2="40917" y2="70778"/>
                        <a14:foregroundMark x1="55500" y1="69889" x2="55500" y2="69889"/>
                        <a14:foregroundMark x1="67500" y1="72556" x2="67500" y2="72556"/>
                      </a14:backgroundRemoval>
                    </a14:imgEffect>
                  </a14:imgLayer>
                </a14:imgProps>
              </a:ext>
            </a:extLst>
          </a:blip>
          <a:stretch>
            <a:fillRect/>
          </a:stretch>
        </p:blipFill>
        <p:spPr>
          <a:xfrm>
            <a:off x="7421366" y="1194832"/>
            <a:ext cx="1401008" cy="1050756"/>
          </a:xfrm>
          <a:prstGeom prst="rect">
            <a:avLst/>
          </a:prstGeom>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943" y="2885787"/>
            <a:ext cx="2903827" cy="1742785"/>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1713" y="2885787"/>
            <a:ext cx="2470661" cy="1481166"/>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9059" y="815122"/>
            <a:ext cx="3002827" cy="1800199"/>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VC-B10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8806" y="2343516"/>
            <a:ext cx="1091195" cy="818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9902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408042" y="747885"/>
            <a:ext cx="245297" cy="13645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3162789" cy="907941"/>
          </a:xfrm>
          <a:prstGeom prst="rect">
            <a:avLst/>
          </a:prstGeom>
        </p:spPr>
        <p:txBody>
          <a:bodyPr wrap="square">
            <a:spAutoFit/>
          </a:bodyPr>
          <a:lstStyle/>
          <a:p>
            <a:pPr>
              <a:spcAft>
                <a:spcPts val="600"/>
              </a:spcAft>
              <a:defRPr/>
            </a:pPr>
            <a:r>
              <a:rPr lang="en-US" altLang="zh-CN" sz="2400" b="1" dirty="0" smtClean="0">
                <a:solidFill>
                  <a:srgbClr val="0070C0"/>
                </a:solidFill>
                <a:latin typeface="Arial" pitchFamily="34" charset="0"/>
                <a:cs typeface="Arial" pitchFamily="34" charset="0"/>
              </a:rPr>
              <a:t>TATA</a:t>
            </a:r>
          </a:p>
          <a:p>
            <a:pPr>
              <a:spcAft>
                <a:spcPts val="600"/>
              </a:spcAft>
              <a:defRPr/>
            </a:pPr>
            <a:r>
              <a:rPr lang="en-US" altLang="zh-CN" sz="2400" b="1" dirty="0" smtClean="0">
                <a:solidFill>
                  <a:srgbClr val="0070C0"/>
                </a:solidFill>
                <a:latin typeface="Arial" pitchFamily="34" charset="0"/>
                <a:cs typeface="Arial" pitchFamily="34" charset="0"/>
              </a:rPr>
              <a:t>India</a:t>
            </a:r>
            <a:endParaRPr lang="zh-CN" altLang="en-US"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a:solidFill>
                  <a:schemeClr val="bg1"/>
                </a:solidFill>
                <a:latin typeface="Arial" pitchFamily="34" charset="0"/>
                <a:cs typeface="Arial" pitchFamily="34" charset="0"/>
              </a:rPr>
              <a:t>Product: VC-B10U</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Corporate</a:t>
            </a:r>
          </a:p>
        </p:txBody>
      </p:sp>
      <p:grpSp>
        <p:nvGrpSpPr>
          <p:cNvPr id="52" name="群組 51"/>
          <p:cNvGrpSpPr/>
          <p:nvPr/>
        </p:nvGrpSpPr>
        <p:grpSpPr>
          <a:xfrm>
            <a:off x="1844496" y="1562598"/>
            <a:ext cx="6738252" cy="3069578"/>
            <a:chOff x="1043608" y="1223416"/>
            <a:chExt cx="8176133" cy="3724598"/>
          </a:xfrm>
        </p:grpSpPr>
        <p:pic>
          <p:nvPicPr>
            <p:cNvPr id="53" name="Picture 5" descr="C:\Users\Isaac.Chen\Desktop\Img source\B10U WITH SCRE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31981"/>
              <a:ext cx="2504947" cy="195637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3" descr="C:\Users\Isaac.Chen\Desktop\Img source\intel-nu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8555" y="3046464"/>
              <a:ext cx="740881" cy="51459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C:\Users\Isaac.Chen\Desktop\Img source\mouse and keyboar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2850">
              <a:off x="1437816" y="3670972"/>
              <a:ext cx="681143" cy="496510"/>
            </a:xfrm>
            <a:prstGeom prst="rect">
              <a:avLst/>
            </a:prstGeom>
            <a:noFill/>
            <a:extLst>
              <a:ext uri="{909E8E84-426E-40DD-AFC4-6F175D3DCCD1}">
                <a14:hiddenFill xmlns:a14="http://schemas.microsoft.com/office/drawing/2010/main">
                  <a:solidFill>
                    <a:srgbClr val="FFFFFF"/>
                  </a:solidFill>
                </a14:hiddenFill>
              </a:ext>
            </a:extLst>
          </p:spPr>
        </p:pic>
        <p:sp>
          <p:nvSpPr>
            <p:cNvPr id="56" name="文字方塊 55"/>
            <p:cNvSpPr txBox="1"/>
            <p:nvPr/>
          </p:nvSpPr>
          <p:spPr>
            <a:xfrm>
              <a:off x="2893506" y="1255355"/>
              <a:ext cx="2161621" cy="485490"/>
            </a:xfrm>
            <a:prstGeom prst="rect">
              <a:avLst/>
            </a:prstGeom>
            <a:noFill/>
          </p:spPr>
          <p:txBody>
            <a:bodyPr wrap="square" rtlCol="0">
              <a:spAutoFit/>
            </a:bodyPr>
            <a:lstStyle/>
            <a:p>
              <a:r>
                <a:rPr lang="en-US" altLang="zh-TW" sz="10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Lumens USB Camera</a:t>
              </a:r>
            </a:p>
            <a:p>
              <a:r>
                <a:rPr lang="en-US" altLang="zh-TW" sz="10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VC-B10U</a:t>
              </a:r>
              <a:endParaRPr lang="zh-TW" altLang="en-US" sz="10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7" name="文字方塊 56"/>
            <p:cNvSpPr txBox="1"/>
            <p:nvPr/>
          </p:nvSpPr>
          <p:spPr>
            <a:xfrm>
              <a:off x="3877775" y="3766544"/>
              <a:ext cx="730603" cy="261418"/>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Ethernet</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8" name="文字方塊 57"/>
            <p:cNvSpPr txBox="1"/>
            <p:nvPr/>
          </p:nvSpPr>
          <p:spPr>
            <a:xfrm>
              <a:off x="2644593" y="3642405"/>
              <a:ext cx="685152" cy="261418"/>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USB</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9" name="文字方塊 58"/>
            <p:cNvSpPr txBox="1"/>
            <p:nvPr/>
          </p:nvSpPr>
          <p:spPr>
            <a:xfrm>
              <a:off x="3393979" y="1655936"/>
              <a:ext cx="535545" cy="215444"/>
            </a:xfrm>
            <a:prstGeom prst="rect">
              <a:avLst/>
            </a:prstGeom>
            <a:noFill/>
          </p:spPr>
          <p:txBody>
            <a:bodyPr wrap="square" rtlCol="0">
              <a:spAutoFit/>
            </a:bodyPr>
            <a:lstStyle/>
            <a:p>
              <a:pPr algn="ctr"/>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USB</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60" name="文字方塊 59"/>
            <p:cNvSpPr txBox="1"/>
            <p:nvPr/>
          </p:nvSpPr>
          <p:spPr>
            <a:xfrm>
              <a:off x="3271998" y="2249248"/>
              <a:ext cx="653495" cy="261418"/>
            </a:xfrm>
            <a:prstGeom prst="rect">
              <a:avLst/>
            </a:prstGeom>
            <a:noFill/>
          </p:spPr>
          <p:txBody>
            <a:bodyPr wrap="square" rtlCol="0">
              <a:spAutoFit/>
            </a:bodyPr>
            <a:lstStyle/>
            <a:p>
              <a:pPr algn="ctr"/>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 </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61" name="文字方塊 60"/>
            <p:cNvSpPr txBox="1"/>
            <p:nvPr/>
          </p:nvSpPr>
          <p:spPr>
            <a:xfrm>
              <a:off x="4165808" y="3160283"/>
              <a:ext cx="525979" cy="246221"/>
            </a:xfrm>
            <a:prstGeom prst="rect">
              <a:avLst/>
            </a:prstGeom>
            <a:noFill/>
          </p:spPr>
          <p:txBody>
            <a:bodyPr wrap="square" rtlCol="0">
              <a:spAutoFit/>
            </a:bodyPr>
            <a:lstStyle/>
            <a:p>
              <a:pPr algn="ctr"/>
              <a:r>
                <a:rPr lang="en-US" altLang="zh-TW" sz="10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PC</a:t>
              </a:r>
              <a:endParaRPr lang="zh-TW" altLang="en-US" sz="10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62" name="直線接點 61"/>
            <p:cNvCxnSpPr/>
            <p:nvPr/>
          </p:nvCxnSpPr>
          <p:spPr>
            <a:xfrm>
              <a:off x="2709338" y="1850767"/>
              <a:ext cx="133098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p:nvPr/>
          </p:nvCxnSpPr>
          <p:spPr>
            <a:xfrm>
              <a:off x="4040326" y="1850767"/>
              <a:ext cx="0" cy="1195697"/>
            </a:xfrm>
            <a:prstGeom prst="straightConnector1">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直線接點 63"/>
            <p:cNvCxnSpPr/>
            <p:nvPr/>
          </p:nvCxnSpPr>
          <p:spPr>
            <a:xfrm>
              <a:off x="3441404" y="2457057"/>
              <a:ext cx="22034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單箭頭接點 64"/>
            <p:cNvCxnSpPr/>
            <p:nvPr/>
          </p:nvCxnSpPr>
          <p:spPr>
            <a:xfrm>
              <a:off x="3661752" y="2448615"/>
              <a:ext cx="0" cy="597848"/>
            </a:xfrm>
            <a:prstGeom prst="straightConnector1">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直線接點 65"/>
            <p:cNvCxnSpPr/>
            <p:nvPr/>
          </p:nvCxnSpPr>
          <p:spPr>
            <a:xfrm>
              <a:off x="3949784" y="3634684"/>
              <a:ext cx="0" cy="494320"/>
            </a:xfrm>
            <a:prstGeom prst="line">
              <a:avLst/>
            </a:prstGeom>
            <a:ln w="12700">
              <a:solidFill>
                <a:schemeClr val="bg1">
                  <a:lumMod val="50000"/>
                </a:schemeClr>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直線單箭頭接點 66"/>
            <p:cNvCxnSpPr/>
            <p:nvPr/>
          </p:nvCxnSpPr>
          <p:spPr>
            <a:xfrm flipV="1">
              <a:off x="2077576" y="3478512"/>
              <a:ext cx="1496835" cy="403332"/>
            </a:xfrm>
            <a:prstGeom prst="straightConnector1">
              <a:avLst/>
            </a:prstGeom>
            <a:ln w="127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8" name="Picture 3" descr="C:\Users\Isaac.Chen\Desktop\Img source\lapto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0319" y="3561059"/>
              <a:ext cx="1451561" cy="93198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Isaac.Chen\Desktop\Img source\B10U WITH SCRE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711549"/>
              <a:ext cx="2504947" cy="195637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7" descr="C:\Users\Isaac.Chen\Desktop\Img source\B10U_P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8224" y="1237477"/>
              <a:ext cx="607768" cy="527410"/>
            </a:xfrm>
            <a:prstGeom prst="rect">
              <a:avLst/>
            </a:prstGeom>
            <a:noFill/>
            <a:extLst>
              <a:ext uri="{909E8E84-426E-40DD-AFC4-6F175D3DCCD1}">
                <a14:hiddenFill xmlns:a14="http://schemas.microsoft.com/office/drawing/2010/main">
                  <a:solidFill>
                    <a:srgbClr val="FFFFFF"/>
                  </a:solidFill>
                </a14:hiddenFill>
              </a:ext>
            </a:extLst>
          </p:spPr>
        </p:pic>
        <p:sp>
          <p:nvSpPr>
            <p:cNvPr id="71" name="文字方塊 70"/>
            <p:cNvSpPr txBox="1"/>
            <p:nvPr/>
          </p:nvSpPr>
          <p:spPr>
            <a:xfrm>
              <a:off x="7195992" y="1231029"/>
              <a:ext cx="2023749" cy="485490"/>
            </a:xfrm>
            <a:prstGeom prst="rect">
              <a:avLst/>
            </a:prstGeom>
            <a:noFill/>
          </p:spPr>
          <p:txBody>
            <a:bodyPr wrap="square" rtlCol="0">
              <a:spAutoFit/>
            </a:bodyPr>
            <a:lstStyle/>
            <a:p>
              <a:r>
                <a:rPr lang="en-US" altLang="zh-TW" sz="10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Lumens USB Camera</a:t>
              </a:r>
            </a:p>
            <a:p>
              <a:r>
                <a:rPr lang="en-US" altLang="zh-TW" sz="10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VC-B10U</a:t>
              </a:r>
              <a:endParaRPr lang="zh-TW" altLang="en-US" sz="10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72" name="文字方塊 71"/>
            <p:cNvSpPr txBox="1"/>
            <p:nvPr/>
          </p:nvSpPr>
          <p:spPr>
            <a:xfrm>
              <a:off x="7720307" y="1613271"/>
              <a:ext cx="535545" cy="215444"/>
            </a:xfrm>
            <a:prstGeom prst="rect">
              <a:avLst/>
            </a:prstGeom>
            <a:noFill/>
          </p:spPr>
          <p:txBody>
            <a:bodyPr wrap="square" rtlCol="0">
              <a:spAutoFit/>
            </a:bodyPr>
            <a:lstStyle/>
            <a:p>
              <a:pPr algn="ctr"/>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USB</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73" name="文字方塊 72"/>
            <p:cNvSpPr txBox="1"/>
            <p:nvPr/>
          </p:nvSpPr>
          <p:spPr>
            <a:xfrm>
              <a:off x="7697798" y="2477367"/>
              <a:ext cx="703192" cy="261418"/>
            </a:xfrm>
            <a:prstGeom prst="rect">
              <a:avLst/>
            </a:prstGeom>
            <a:noFill/>
          </p:spPr>
          <p:txBody>
            <a:bodyPr wrap="square" rtlCol="0">
              <a:spAutoFit/>
            </a:bodyPr>
            <a:lstStyle/>
            <a:p>
              <a:pPr algn="ctr"/>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 </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74" name="Picture 3" descr="C:\Users\Isaac.Chen\Desktop\Img source\Zoom_Featured_Image_250_25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0359" y="3724526"/>
              <a:ext cx="329022" cy="3290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C:\Users\Isaac.Chen\Desktop\Img source\skyp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9196" y="3812649"/>
              <a:ext cx="446575" cy="196493"/>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肘形接點 75"/>
            <p:cNvCxnSpPr>
              <a:endCxn id="68" idx="3"/>
            </p:cNvCxnSpPr>
            <p:nvPr/>
          </p:nvCxnSpPr>
          <p:spPr>
            <a:xfrm flipH="1">
              <a:off x="7471880" y="2689735"/>
              <a:ext cx="428859" cy="1337318"/>
            </a:xfrm>
            <a:prstGeom prst="bentConnector3">
              <a:avLst>
                <a:gd name="adj1" fmla="val -5330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直線接點 76"/>
            <p:cNvCxnSpPr/>
            <p:nvPr/>
          </p:nvCxnSpPr>
          <p:spPr>
            <a:xfrm flipV="1">
              <a:off x="7123984" y="1808166"/>
              <a:ext cx="1224136" cy="116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直線接點 77"/>
            <p:cNvCxnSpPr/>
            <p:nvPr/>
          </p:nvCxnSpPr>
          <p:spPr>
            <a:xfrm>
              <a:off x="8348120" y="1819851"/>
              <a:ext cx="0" cy="24080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單箭頭接點 78"/>
            <p:cNvCxnSpPr/>
            <p:nvPr/>
          </p:nvCxnSpPr>
          <p:spPr>
            <a:xfrm flipH="1">
              <a:off x="7471880" y="4227934"/>
              <a:ext cx="876240" cy="0"/>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0" name="Picture 5" descr="C:\Users\Isaac.Chen\Desktop\Img source\wif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49739" y="3750129"/>
              <a:ext cx="424556" cy="378876"/>
            </a:xfrm>
            <a:prstGeom prst="rect">
              <a:avLst/>
            </a:prstGeom>
            <a:noFill/>
            <a:extLst>
              <a:ext uri="{909E8E84-426E-40DD-AFC4-6F175D3DCCD1}">
                <a14:hiddenFill xmlns:a14="http://schemas.microsoft.com/office/drawing/2010/main">
                  <a:solidFill>
                    <a:srgbClr val="FFFFFF"/>
                  </a:solidFill>
                </a14:hiddenFill>
              </a:ext>
            </a:extLst>
          </p:spPr>
        </p:pic>
        <p:sp>
          <p:nvSpPr>
            <p:cNvPr id="81" name="文字方塊 80"/>
            <p:cNvSpPr txBox="1"/>
            <p:nvPr/>
          </p:nvSpPr>
          <p:spPr>
            <a:xfrm>
              <a:off x="6187880" y="4485769"/>
              <a:ext cx="1086249" cy="246221"/>
            </a:xfrm>
            <a:prstGeom prst="rect">
              <a:avLst/>
            </a:prstGeom>
            <a:noFill/>
          </p:spPr>
          <p:txBody>
            <a:bodyPr wrap="square" rtlCol="0">
              <a:spAutoFit/>
            </a:bodyPr>
            <a:lstStyle/>
            <a:p>
              <a:pPr algn="ctr"/>
              <a:r>
                <a:rPr lang="en-US" altLang="zh-TW" sz="10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BYOD</a:t>
              </a:r>
              <a:endParaRPr lang="zh-TW" altLang="en-US" sz="10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8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75563" y="4227934"/>
              <a:ext cx="2514187" cy="35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47571" y="4569056"/>
              <a:ext cx="2467828" cy="37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7" descr="C:\Users\Isaac.Chen\Desktop\Img source\B10U_P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7373" y="1223416"/>
              <a:ext cx="607768" cy="52741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2763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408042" y="747885"/>
            <a:ext cx="245297" cy="13645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699852" y="196020"/>
            <a:ext cx="4620050" cy="1000274"/>
          </a:xfrm>
          <a:prstGeom prst="rect">
            <a:avLst/>
          </a:prstGeom>
        </p:spPr>
        <p:txBody>
          <a:bodyPr wrap="square">
            <a:spAutoFit/>
          </a:bodyPr>
          <a:lstStyle/>
          <a:p>
            <a:pPr>
              <a:spcAft>
                <a:spcPts val="600"/>
              </a:spcAft>
              <a:defRPr/>
            </a:pPr>
            <a:r>
              <a:rPr lang="en-US" altLang="zh-TW" b="1" dirty="0">
                <a:solidFill>
                  <a:srgbClr val="0070C0"/>
                </a:solidFill>
                <a:latin typeface="Arial" pitchFamily="34" charset="0"/>
                <a:cs typeface="Arial" pitchFamily="34" charset="0"/>
              </a:rPr>
              <a:t>Interactive Display Meeting Room for Bank </a:t>
            </a:r>
            <a:r>
              <a:rPr lang="en-US" altLang="zh-TW" b="1" dirty="0" err="1">
                <a:solidFill>
                  <a:srgbClr val="0070C0"/>
                </a:solidFill>
                <a:latin typeface="Arial" pitchFamily="34" charset="0"/>
                <a:cs typeface="Arial" pitchFamily="34" charset="0"/>
              </a:rPr>
              <a:t>Mandiri</a:t>
            </a:r>
            <a:r>
              <a:rPr lang="en-US" altLang="zh-TW" b="1" dirty="0">
                <a:solidFill>
                  <a:srgbClr val="0070C0"/>
                </a:solidFill>
                <a:latin typeface="Arial" pitchFamily="34" charset="0"/>
                <a:cs typeface="Arial" pitchFamily="34" charset="0"/>
              </a:rPr>
              <a:t> IT Infrastructure </a:t>
            </a:r>
            <a:r>
              <a:rPr lang="en-US" altLang="zh-TW" b="1" dirty="0" smtClean="0">
                <a:solidFill>
                  <a:srgbClr val="0070C0"/>
                </a:solidFill>
                <a:latin typeface="Arial" pitchFamily="34" charset="0"/>
                <a:cs typeface="Arial" pitchFamily="34" charset="0"/>
              </a:rPr>
              <a:t>Division</a:t>
            </a:r>
          </a:p>
          <a:p>
            <a:pPr>
              <a:spcAft>
                <a:spcPts val="600"/>
              </a:spcAft>
              <a:defRPr/>
            </a:pPr>
            <a:r>
              <a:rPr lang="en-US" altLang="zh-TW" b="1" dirty="0" smtClean="0">
                <a:solidFill>
                  <a:srgbClr val="0070C0"/>
                </a:solidFill>
                <a:latin typeface="Arial" pitchFamily="34" charset="0"/>
                <a:cs typeface="Arial" pitchFamily="34" charset="0"/>
              </a:rPr>
              <a:t>Indonesia</a:t>
            </a:r>
            <a:endParaRPr lang="en-US" altLang="zh-TW"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VC-B11U</a:t>
            </a:r>
            <a:endParaRPr lang="en-US" sz="1000" dirty="0">
              <a:solidFill>
                <a:schemeClr val="bg1"/>
              </a:solidFill>
              <a:latin typeface="Arial" pitchFamily="34" charset="0"/>
              <a:cs typeface="Arial" pitchFamily="34" charset="0"/>
            </a:endParaRPr>
          </a:p>
        </p:txBody>
      </p:sp>
      <p:sp>
        <p:nvSpPr>
          <p:cNvPr id="15" name="內容版面配置區 2"/>
          <p:cNvSpPr txBox="1">
            <a:spLocks/>
          </p:cNvSpPr>
          <p:nvPr/>
        </p:nvSpPr>
        <p:spPr bwMode="auto">
          <a:xfrm>
            <a:off x="793464" y="1668192"/>
            <a:ext cx="2593728"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PT Bank </a:t>
            </a:r>
            <a:r>
              <a:rPr lang="en-US" altLang="zh-TW" sz="700" dirty="0" err="1">
                <a:solidFill>
                  <a:schemeClr val="tx1"/>
                </a:solidFill>
                <a:latin typeface="Arial" charset="0"/>
                <a:cs typeface="Arial" charset="0"/>
              </a:rPr>
              <a:t>Mandiri</a:t>
            </a:r>
            <a:r>
              <a:rPr lang="en-US" altLang="zh-TW" sz="700" dirty="0">
                <a:solidFill>
                  <a:schemeClr val="tx1"/>
                </a:solidFill>
                <a:latin typeface="Arial" charset="0"/>
                <a:cs typeface="Arial" charset="0"/>
              </a:rPr>
              <a:t> (</a:t>
            </a:r>
            <a:r>
              <a:rPr lang="en-US" altLang="zh-TW" sz="700" dirty="0" err="1">
                <a:solidFill>
                  <a:schemeClr val="tx1"/>
                </a:solidFill>
                <a:latin typeface="Arial" charset="0"/>
                <a:cs typeface="Arial" charset="0"/>
              </a:rPr>
              <a:t>Persero</a:t>
            </a:r>
            <a:r>
              <a:rPr lang="en-US" altLang="zh-TW" sz="700" dirty="0">
                <a:solidFill>
                  <a:schemeClr val="tx1"/>
                </a:solidFill>
                <a:latin typeface="Arial" charset="0"/>
                <a:cs typeface="Arial" charset="0"/>
              </a:rPr>
              <a:t>) </a:t>
            </a:r>
            <a:r>
              <a:rPr lang="en-US" altLang="zh-TW" sz="700" dirty="0" err="1">
                <a:solidFill>
                  <a:schemeClr val="tx1"/>
                </a:solidFill>
                <a:latin typeface="Arial" charset="0"/>
                <a:cs typeface="Arial" charset="0"/>
              </a:rPr>
              <a:t>Tbk</a:t>
            </a:r>
            <a:r>
              <a:rPr lang="en-US" altLang="zh-TW" sz="700" dirty="0">
                <a:solidFill>
                  <a:schemeClr val="tx1"/>
                </a:solidFill>
                <a:latin typeface="Arial" charset="0"/>
                <a:cs typeface="Arial" charset="0"/>
              </a:rPr>
              <a:t> or Bank </a:t>
            </a:r>
            <a:r>
              <a:rPr lang="en-US" altLang="zh-TW" sz="700" dirty="0" err="1">
                <a:solidFill>
                  <a:schemeClr val="tx1"/>
                </a:solidFill>
                <a:latin typeface="Arial" charset="0"/>
                <a:cs typeface="Arial" charset="0"/>
              </a:rPr>
              <a:t>Mandiri</a:t>
            </a:r>
            <a:r>
              <a:rPr lang="en-US" altLang="zh-TW" sz="700" dirty="0">
                <a:solidFill>
                  <a:schemeClr val="tx1"/>
                </a:solidFill>
                <a:latin typeface="Arial" charset="0"/>
                <a:cs typeface="Arial" charset="0"/>
              </a:rPr>
              <a:t>, headquartered in Jakarta, is the largest bank in Indonesia in terms of assets, loans and deposits. As of December 2020, the bank had 2,511 branches spread across three different time zones in Indonesia and 7 branches abroad, about 13,217 Automatic Teller Machines (ATMs), and five principal subsidiaries.</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內容版面配置區 2"/>
          <p:cNvSpPr txBox="1">
            <a:spLocks/>
          </p:cNvSpPr>
          <p:nvPr/>
        </p:nvSpPr>
        <p:spPr bwMode="auto">
          <a:xfrm>
            <a:off x="4864781" y="3189721"/>
            <a:ext cx="3453003" cy="46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The client wanted to have an interactive meeting room that can accommodate for online and offline meeting in IT Infrastructure Division</a:t>
            </a:r>
            <a:r>
              <a:rPr lang="en-US" altLang="zh-TW" sz="700" dirty="0" smtClean="0">
                <a:solidFill>
                  <a:schemeClr val="tx1"/>
                </a:solidFill>
                <a:latin typeface="Arial" charset="0"/>
                <a:cs typeface="Arial" charset="0"/>
              </a:rPr>
              <a:t>.</a:t>
            </a:r>
          </a:p>
        </p:txBody>
      </p:sp>
      <p:sp>
        <p:nvSpPr>
          <p:cNvPr id="20" name="矩形 2047"/>
          <p:cNvSpPr>
            <a:spLocks noChangeArrowheads="1"/>
          </p:cNvSpPr>
          <p:nvPr/>
        </p:nvSpPr>
        <p:spPr bwMode="auto">
          <a:xfrm>
            <a:off x="4864781" y="3706739"/>
            <a:ext cx="3696123" cy="69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“After seeing multiple demos of different USB camera brand, Lumens product were finalized considering the product quality of the camera along with auto framing feature and easy of operation via simple remote.”</a:t>
            </a:r>
            <a:r>
              <a:rPr lang="zh-TW" altLang="en-US" sz="800" i="1" dirty="0" smtClean="0">
                <a:solidFill>
                  <a:schemeClr val="accent5"/>
                </a:solidFill>
              </a:rPr>
              <a:t> </a:t>
            </a:r>
            <a:endParaRPr lang="en-US" altLang="zh-TW" sz="800" i="1" dirty="0">
              <a:solidFill>
                <a:schemeClr val="accent5"/>
              </a:solidFill>
            </a:endParaRPr>
          </a:p>
          <a:p>
            <a:endParaRPr lang="en-US" altLang="zh-TW" sz="800" i="1" dirty="0" smtClean="0">
              <a:solidFill>
                <a:schemeClr val="accent5"/>
              </a:solidFill>
            </a:endParaRPr>
          </a:p>
          <a:p>
            <a:r>
              <a:rPr lang="en-US" altLang="zh-TW" sz="800" b="1" dirty="0">
                <a:solidFill>
                  <a:schemeClr val="accent5"/>
                </a:solidFill>
              </a:rPr>
              <a:t>Mr. </a:t>
            </a:r>
            <a:r>
              <a:rPr lang="en-US" altLang="zh-TW" sz="800" b="1" dirty="0" err="1">
                <a:solidFill>
                  <a:schemeClr val="accent5"/>
                </a:solidFill>
              </a:rPr>
              <a:t>Pras</a:t>
            </a:r>
            <a:r>
              <a:rPr lang="en-US" altLang="zh-TW" sz="800" b="1" dirty="0">
                <a:solidFill>
                  <a:schemeClr val="accent5"/>
                </a:solidFill>
              </a:rPr>
              <a:t>, IT Infra Manager of Bank </a:t>
            </a:r>
            <a:r>
              <a:rPr lang="en-US" altLang="zh-TW" sz="800" b="1" dirty="0" err="1">
                <a:solidFill>
                  <a:schemeClr val="accent5"/>
                </a:solidFill>
              </a:rPr>
              <a:t>Mandiri</a:t>
            </a:r>
            <a:endParaRPr lang="en-US" altLang="zh-TW" sz="800" b="1" dirty="0">
              <a:solidFill>
                <a:schemeClr val="accent5"/>
              </a:solidFill>
            </a:endParaRPr>
          </a:p>
        </p:txBody>
      </p:sp>
      <p:pic>
        <p:nvPicPr>
          <p:cNvPr id="1026" name="Picture 2" descr="VC-B11U 4K Video Conference Camera Lume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000" y="2230844"/>
            <a:ext cx="1517781" cy="11383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405" y="3083369"/>
            <a:ext cx="3120621" cy="175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2625" y="1663999"/>
            <a:ext cx="2170704" cy="12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3376" y="2406810"/>
            <a:ext cx="1138168" cy="32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Corporate</a:t>
            </a:r>
          </a:p>
        </p:txBody>
      </p:sp>
    </p:spTree>
    <p:extLst>
      <p:ext uri="{BB962C8B-B14F-4D97-AF65-F5344CB8AC3E}">
        <p14:creationId xmlns:p14="http://schemas.microsoft.com/office/powerpoint/2010/main" val="1698039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408042" y="747885"/>
            <a:ext cx="245297" cy="13645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5613963" cy="723275"/>
          </a:xfrm>
          <a:prstGeom prst="rect">
            <a:avLst/>
          </a:prstGeom>
        </p:spPr>
        <p:txBody>
          <a:bodyPr wrap="square">
            <a:spAutoFit/>
          </a:bodyPr>
          <a:lstStyle/>
          <a:p>
            <a:pPr>
              <a:spcAft>
                <a:spcPts val="600"/>
              </a:spcAft>
              <a:defRPr/>
            </a:pPr>
            <a:r>
              <a:rPr lang="en-US" altLang="zh-TW" b="1" dirty="0">
                <a:solidFill>
                  <a:srgbClr val="0070C0"/>
                </a:solidFill>
                <a:latin typeface="Arial" pitchFamily="34" charset="0"/>
                <a:cs typeface="Arial" pitchFamily="34" charset="0"/>
              </a:rPr>
              <a:t>Conference room in </a:t>
            </a:r>
            <a:r>
              <a:rPr lang="en-US" altLang="zh-TW" b="1" dirty="0" err="1" smtClean="0">
                <a:solidFill>
                  <a:srgbClr val="0070C0"/>
                </a:solidFill>
                <a:latin typeface="Arial" pitchFamily="34" charset="0"/>
                <a:cs typeface="Arial" pitchFamily="34" charset="0"/>
              </a:rPr>
              <a:t>TPlus</a:t>
            </a:r>
            <a:r>
              <a:rPr lang="en-US" altLang="zh-TW" b="1" dirty="0" smtClean="0">
                <a:solidFill>
                  <a:srgbClr val="0070C0"/>
                </a:solidFill>
                <a:latin typeface="Arial" pitchFamily="34" charset="0"/>
                <a:cs typeface="Arial" pitchFamily="34" charset="0"/>
              </a:rPr>
              <a:t> </a:t>
            </a:r>
            <a:r>
              <a:rPr lang="en-US" altLang="zh-TW" b="1" dirty="0">
                <a:solidFill>
                  <a:srgbClr val="0070C0"/>
                </a:solidFill>
                <a:latin typeface="Arial" pitchFamily="34" charset="0"/>
                <a:cs typeface="Arial" pitchFamily="34" charset="0"/>
              </a:rPr>
              <a:t>head </a:t>
            </a:r>
            <a:r>
              <a:rPr lang="en-US" altLang="zh-TW" b="1" dirty="0" smtClean="0">
                <a:solidFill>
                  <a:srgbClr val="0070C0"/>
                </a:solidFill>
                <a:latin typeface="Arial" pitchFamily="34" charset="0"/>
                <a:cs typeface="Arial" pitchFamily="34" charset="0"/>
              </a:rPr>
              <a:t>office</a:t>
            </a:r>
          </a:p>
          <a:p>
            <a:pPr>
              <a:spcAft>
                <a:spcPts val="600"/>
              </a:spcAft>
              <a:defRPr/>
            </a:pPr>
            <a:r>
              <a:rPr lang="en-US" altLang="zh-TW" b="1" dirty="0" smtClean="0">
                <a:solidFill>
                  <a:srgbClr val="0070C0"/>
                </a:solidFill>
                <a:latin typeface="Arial" pitchFamily="34" charset="0"/>
                <a:cs typeface="Arial" pitchFamily="34" charset="0"/>
              </a:rPr>
              <a:t>Russia</a:t>
            </a:r>
            <a:endParaRPr lang="en-US" altLang="zh-TW"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VC-A61P</a:t>
            </a:r>
            <a:endParaRPr lang="en-US" sz="1000" dirty="0">
              <a:solidFill>
                <a:schemeClr val="bg1"/>
              </a:solidFill>
              <a:latin typeface="Arial" pitchFamily="34" charset="0"/>
              <a:cs typeface="Arial" pitchFamily="34" charset="0"/>
            </a:endParaRPr>
          </a:p>
        </p:txBody>
      </p:sp>
      <p:sp>
        <p:nvSpPr>
          <p:cNvPr id="15" name="內容版面配置區 2"/>
          <p:cNvSpPr txBox="1">
            <a:spLocks/>
          </p:cNvSpPr>
          <p:nvPr/>
        </p:nvSpPr>
        <p:spPr bwMode="auto">
          <a:xfrm>
            <a:off x="793464" y="1668192"/>
            <a:ext cx="3288206"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T Plus Group is the largest Russian private company operating in the field of electricity and heat supply. T Plus Group owns 6% of the installed capacity of Russian power plants. The company provides stable and uninterrupted power supply in 16 regions of Russia.</a:t>
            </a:r>
          </a:p>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Upgrading the meeting and conference room with modern multimedia equipment for meetings with regional branches and partners has become a necessity.</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內容版面配置區 2"/>
          <p:cNvSpPr txBox="1">
            <a:spLocks/>
          </p:cNvSpPr>
          <p:nvPr/>
        </p:nvSpPr>
        <p:spPr bwMode="auto">
          <a:xfrm>
            <a:off x="6235492" y="947325"/>
            <a:ext cx="2369341" cy="81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The purpose of the modernization was to create a multifunctional meeting room for conferences with the possibility of active participation of each of those present both indoors and remotely. There are a large number of monitors, PTZ video cameras and a congress system in this room.</a:t>
            </a:r>
          </a:p>
        </p:txBody>
      </p:sp>
      <p:sp>
        <p:nvSpPr>
          <p:cNvPr id="20" name="矩形 2047"/>
          <p:cNvSpPr>
            <a:spLocks noChangeArrowheads="1"/>
          </p:cNvSpPr>
          <p:nvPr/>
        </p:nvSpPr>
        <p:spPr bwMode="auto">
          <a:xfrm>
            <a:off x="4969565" y="3440859"/>
            <a:ext cx="3671438" cy="118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“The meeting room has become more functional. Automatic cameras management by using a congress system and presets makes it possible to hold meetings in a completely autonomous manner, without the participation of technical personnel. After the upgrading we can use old conference codec with new equipment and better visualization. New management system gave us opportunities we haven’t before. An excellent image quality and comfortable workspace are necessary for successful work”</a:t>
            </a:r>
            <a:r>
              <a:rPr lang="zh-TW" altLang="en-US" sz="800" i="1" dirty="0" smtClean="0">
                <a:solidFill>
                  <a:schemeClr val="accent5"/>
                </a:solidFill>
              </a:rPr>
              <a:t>  </a:t>
            </a:r>
            <a:r>
              <a:rPr lang="en-US" altLang="zh-TW" sz="800" i="1" dirty="0" smtClean="0">
                <a:solidFill>
                  <a:schemeClr val="accent5"/>
                </a:solidFill>
              </a:rPr>
              <a:t>— Jul., 2019</a:t>
            </a:r>
            <a:endParaRPr lang="en-US" altLang="zh-TW" sz="800" i="1" dirty="0">
              <a:solidFill>
                <a:schemeClr val="accent5"/>
              </a:solidFill>
            </a:endParaRPr>
          </a:p>
          <a:p>
            <a:endParaRPr lang="en-US" altLang="zh-TW" sz="800" i="1" dirty="0" smtClean="0">
              <a:solidFill>
                <a:schemeClr val="accent5"/>
              </a:solidFill>
            </a:endParaRPr>
          </a:p>
          <a:p>
            <a:r>
              <a:rPr lang="en-US" altLang="zh-TW" sz="800" b="1" dirty="0">
                <a:solidFill>
                  <a:schemeClr val="accent5"/>
                </a:solidFill>
              </a:rPr>
              <a:t>IT Administrator of </a:t>
            </a:r>
            <a:r>
              <a:rPr lang="en-US" altLang="zh-TW" sz="800" b="1" dirty="0" err="1">
                <a:solidFill>
                  <a:schemeClr val="accent5"/>
                </a:solidFill>
              </a:rPr>
              <a:t>TPlus</a:t>
            </a:r>
            <a:r>
              <a:rPr lang="en-US" altLang="zh-TW" sz="800" b="1" dirty="0">
                <a:solidFill>
                  <a:schemeClr val="accent5"/>
                </a:solidFill>
              </a:rPr>
              <a:t> main office</a:t>
            </a:r>
          </a:p>
        </p:txBody>
      </p:sp>
      <p:sp>
        <p:nvSpPr>
          <p:cNvPr id="21" name="內容版面配置區 2"/>
          <p:cNvSpPr txBox="1">
            <a:spLocks/>
          </p:cNvSpPr>
          <p:nvPr/>
        </p:nvSpPr>
        <p:spPr bwMode="auto">
          <a:xfrm>
            <a:off x="4969565" y="2692076"/>
            <a:ext cx="3591339" cy="81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During negotiations, the cameras are automatically turn to the speaking person, who can be seen on monitors located around the perimeter of the room. Meeting participants attending remotely are also visible to everyone.</a:t>
            </a:r>
          </a:p>
        </p:txBody>
      </p:sp>
      <p:pic>
        <p:nvPicPr>
          <p:cNvPr id="1026" name="Picture 2" descr="photo_5282731460102569758_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404" y="3097915"/>
            <a:ext cx="3233265" cy="1819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743" b="25634"/>
          <a:stretch/>
        </p:blipFill>
        <p:spPr bwMode="auto">
          <a:xfrm>
            <a:off x="5040004" y="989666"/>
            <a:ext cx="1052923" cy="144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Рисунок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6927" y="1841414"/>
            <a:ext cx="1027906"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https://www.mylumens.com/images/pdt2/134320220818122035954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2970" y="2401466"/>
            <a:ext cx="1773338" cy="1330004"/>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Corporate</a:t>
            </a:r>
          </a:p>
        </p:txBody>
      </p:sp>
    </p:spTree>
    <p:extLst>
      <p:ext uri="{BB962C8B-B14F-4D97-AF65-F5344CB8AC3E}">
        <p14:creationId xmlns:p14="http://schemas.microsoft.com/office/powerpoint/2010/main" val="4038995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143605" y="12321"/>
            <a:ext cx="245297" cy="28356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14770"/>
            <a:ext cx="4466122" cy="907941"/>
          </a:xfrm>
          <a:prstGeom prst="rect">
            <a:avLst/>
          </a:prstGeom>
        </p:spPr>
        <p:txBody>
          <a:bodyPr wrap="square">
            <a:spAutoFit/>
          </a:bodyPr>
          <a:lstStyle/>
          <a:p>
            <a:pPr>
              <a:spcAft>
                <a:spcPts val="600"/>
              </a:spcAft>
              <a:defRPr/>
            </a:pPr>
            <a:r>
              <a:rPr lang="en-US" altLang="zh-TW" sz="2400" b="1" dirty="0">
                <a:solidFill>
                  <a:srgbClr val="0070C0"/>
                </a:solidFill>
                <a:latin typeface="Arial" pitchFamily="34" charset="0"/>
                <a:cs typeface="Arial" pitchFamily="34" charset="0"/>
              </a:rPr>
              <a:t>Mahindra &amp; </a:t>
            </a:r>
            <a:r>
              <a:rPr lang="en-US" altLang="zh-TW" sz="2400" b="1" dirty="0" smtClean="0">
                <a:solidFill>
                  <a:srgbClr val="0070C0"/>
                </a:solidFill>
                <a:latin typeface="Arial" pitchFamily="34" charset="0"/>
                <a:cs typeface="Arial" pitchFamily="34" charset="0"/>
              </a:rPr>
              <a:t>Mahindra</a:t>
            </a:r>
          </a:p>
          <a:p>
            <a:pPr>
              <a:spcAft>
                <a:spcPts val="600"/>
              </a:spcAft>
              <a:defRPr/>
            </a:pPr>
            <a:r>
              <a:rPr lang="en-US" altLang="zh-TW" sz="2400" b="1" dirty="0" smtClean="0">
                <a:solidFill>
                  <a:srgbClr val="0070C0"/>
                </a:solidFill>
                <a:latin typeface="Arial" pitchFamily="34" charset="0"/>
                <a:cs typeface="Arial" pitchFamily="34" charset="0"/>
              </a:rPr>
              <a:t>Nashik, India</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848404" y="1300365"/>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VC-TR1, </a:t>
            </a:r>
            <a:r>
              <a:rPr lang="en-US" altLang="zh-TW" sz="1000" dirty="0">
                <a:solidFill>
                  <a:schemeClr val="bg1"/>
                </a:solidFill>
                <a:latin typeface="Arial" pitchFamily="34" charset="0"/>
                <a:cs typeface="Arial" pitchFamily="34" charset="0"/>
              </a:rPr>
              <a:t>VC-A51P, </a:t>
            </a:r>
            <a:r>
              <a:rPr lang="en-US" altLang="zh-TW" sz="1000" dirty="0" smtClean="0">
                <a:solidFill>
                  <a:schemeClr val="bg1"/>
                </a:solidFill>
                <a:latin typeface="Arial" pitchFamily="34" charset="0"/>
                <a:cs typeface="Arial" pitchFamily="34" charset="0"/>
              </a:rPr>
              <a:t>LC200</a:t>
            </a:r>
            <a:endParaRPr lang="en-US"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Corporate</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內容版面配置區 2"/>
          <p:cNvSpPr txBox="1">
            <a:spLocks/>
          </p:cNvSpPr>
          <p:nvPr/>
        </p:nvSpPr>
        <p:spPr bwMode="auto">
          <a:xfrm>
            <a:off x="7130594" y="894526"/>
            <a:ext cx="1395739" cy="81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Lumens camera integrated with ceiling tile solutions. </a:t>
            </a:r>
            <a:endParaRPr lang="en-US" altLang="zh-TW" sz="700" dirty="0" smtClean="0">
              <a:solidFill>
                <a:schemeClr val="tx1"/>
              </a:solidFill>
              <a:latin typeface="Arial" charset="0"/>
              <a:cs typeface="Arial" charset="0"/>
            </a:endParaRPr>
          </a:p>
          <a:p>
            <a:pPr marL="0" lvl="1" indent="0" algn="just">
              <a:lnSpc>
                <a:spcPct val="150000"/>
              </a:lnSpc>
              <a:spcBef>
                <a:spcPts val="0"/>
              </a:spcBef>
              <a:spcAft>
                <a:spcPts val="529"/>
              </a:spcAft>
              <a:buClr>
                <a:srgbClr val="558ED5"/>
              </a:buClr>
              <a:buSzPct val="70000"/>
              <a:buNone/>
              <a:defRPr/>
            </a:pPr>
            <a:r>
              <a:rPr lang="en-US" altLang="zh-TW" sz="700" dirty="0" smtClean="0">
                <a:solidFill>
                  <a:schemeClr val="tx1"/>
                </a:solidFill>
                <a:latin typeface="Arial" charset="0"/>
                <a:cs typeface="Arial" charset="0"/>
              </a:rPr>
              <a:t>Application </a:t>
            </a:r>
            <a:r>
              <a:rPr lang="en-US" altLang="zh-TW" sz="700" dirty="0">
                <a:solidFill>
                  <a:schemeClr val="tx1"/>
                </a:solidFill>
                <a:latin typeface="Arial" charset="0"/>
                <a:cs typeface="Arial" charset="0"/>
              </a:rPr>
              <a:t>recording and VC.</a:t>
            </a:r>
          </a:p>
        </p:txBody>
      </p:sp>
      <p:pic>
        <p:nvPicPr>
          <p:cNvPr id="22" name="Picture 6">
            <a:extLst>
              <a:ext uri="{FF2B5EF4-FFF2-40B4-BE49-F238E27FC236}">
                <a16:creationId xmlns:a16="http://schemas.microsoft.com/office/drawing/2014/main" id="{F24AD620-E1A5-BDD9-94C0-E9C2FBCF32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404" y="2841690"/>
            <a:ext cx="3284489" cy="1644319"/>
          </a:xfrm>
          <a:prstGeom prst="rect">
            <a:avLst/>
          </a:prstGeom>
        </p:spPr>
      </p:pic>
      <p:pic>
        <p:nvPicPr>
          <p:cNvPr id="23" name="Picture 6" descr="Mahindra logo (Present) 2560x1440 HD png">
            <a:extLst>
              <a:ext uri="{FF2B5EF4-FFF2-40B4-BE49-F238E27FC236}">
                <a16:creationId xmlns:a16="http://schemas.microsoft.com/office/drawing/2014/main" id="{D202F689-9662-D054-A04A-512A4AA41A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5143" y="1711542"/>
            <a:ext cx="1168274" cy="5768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EED8C760-D114-8A86-ACB9-64C587A6D9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1546" y="906054"/>
            <a:ext cx="2103231" cy="1526808"/>
          </a:xfrm>
          <a:prstGeom prst="rect">
            <a:avLst/>
          </a:prstGeom>
        </p:spPr>
      </p:pic>
      <p:pic>
        <p:nvPicPr>
          <p:cNvPr id="25" name="Picture 4">
            <a:extLst>
              <a:ext uri="{FF2B5EF4-FFF2-40B4-BE49-F238E27FC236}">
                <a16:creationId xmlns:a16="http://schemas.microsoft.com/office/drawing/2014/main" id="{4B70C9F2-04A6-E096-A5EA-67CF64149D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6940" y="2844153"/>
            <a:ext cx="2097837" cy="1641856"/>
          </a:xfrm>
          <a:prstGeom prst="rect">
            <a:avLst/>
          </a:prstGeom>
        </p:spPr>
      </p:pic>
      <p:pic>
        <p:nvPicPr>
          <p:cNvPr id="26" name="Picture 8">
            <a:extLst>
              <a:ext uri="{FF2B5EF4-FFF2-40B4-BE49-F238E27FC236}">
                <a16:creationId xmlns:a16="http://schemas.microsoft.com/office/drawing/2014/main" id="{6371405B-A0C7-F154-47D3-1C51A9506D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7754" y="2844153"/>
            <a:ext cx="1677902" cy="1641856"/>
          </a:xfrm>
          <a:prstGeom prst="rect">
            <a:avLst/>
          </a:prstGeom>
        </p:spPr>
      </p:pic>
      <p:pic>
        <p:nvPicPr>
          <p:cNvPr id="1026" name="Picture 2" descr="VC-TR1 Auto-Tracking Camer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178" y="1726486"/>
            <a:ext cx="1316660" cy="9874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mylumens.com/images/pdt2/155220220818122241672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1579" y="1849232"/>
            <a:ext cx="1171052" cy="8782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C20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82245" y="1834329"/>
            <a:ext cx="1758040" cy="1316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457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14986" y="284929"/>
            <a:ext cx="6802413" cy="907941"/>
          </a:xfrm>
          <a:prstGeom prst="rect">
            <a:avLst/>
          </a:prstGeom>
        </p:spPr>
        <p:txBody>
          <a:bodyPr wrap="square">
            <a:spAutoFit/>
          </a:bodyPr>
          <a:lstStyle/>
          <a:p>
            <a:pPr>
              <a:spcAft>
                <a:spcPts val="600"/>
              </a:spcAft>
              <a:defRPr/>
            </a:pPr>
            <a:r>
              <a:rPr lang="en-US" altLang="zh-TW" sz="2400" b="1" dirty="0" err="1">
                <a:solidFill>
                  <a:srgbClr val="0070C0"/>
                </a:solidFill>
                <a:latin typeface="Arial" pitchFamily="34" charset="0"/>
                <a:cs typeface="Arial" pitchFamily="34" charset="0"/>
              </a:rPr>
              <a:t>Khet</a:t>
            </a:r>
            <a:r>
              <a:rPr lang="en-US" altLang="zh-TW" sz="2400" b="1" dirty="0">
                <a:solidFill>
                  <a:srgbClr val="0070C0"/>
                </a:solidFill>
                <a:latin typeface="Arial" pitchFamily="34" charset="0"/>
                <a:cs typeface="Arial" pitchFamily="34" charset="0"/>
              </a:rPr>
              <a:t> </a:t>
            </a:r>
            <a:r>
              <a:rPr lang="en-US" altLang="zh-TW" sz="2400" b="1" dirty="0" err="1">
                <a:solidFill>
                  <a:srgbClr val="0070C0"/>
                </a:solidFill>
                <a:latin typeface="Arial" pitchFamily="34" charset="0"/>
                <a:cs typeface="Arial" pitchFamily="34" charset="0"/>
              </a:rPr>
              <a:t>Udomsak</a:t>
            </a:r>
            <a:r>
              <a:rPr lang="en-US" altLang="zh-TW" sz="2400" b="1" dirty="0">
                <a:solidFill>
                  <a:srgbClr val="0070C0"/>
                </a:solidFill>
                <a:latin typeface="Arial" pitchFamily="34" charset="0"/>
                <a:cs typeface="Arial" pitchFamily="34" charset="0"/>
              </a:rPr>
              <a:t> </a:t>
            </a:r>
            <a:r>
              <a:rPr lang="en-US" altLang="zh-TW" sz="2400" b="1" dirty="0" err="1">
                <a:solidFill>
                  <a:srgbClr val="0070C0"/>
                </a:solidFill>
                <a:latin typeface="Arial" pitchFamily="34" charset="0"/>
                <a:cs typeface="Arial" pitchFamily="34" charset="0"/>
              </a:rPr>
              <a:t>Subdistrict</a:t>
            </a:r>
            <a:r>
              <a:rPr lang="en-US" altLang="zh-TW" sz="2400" b="1" dirty="0">
                <a:solidFill>
                  <a:srgbClr val="0070C0"/>
                </a:solidFill>
                <a:latin typeface="Arial" pitchFamily="34" charset="0"/>
                <a:cs typeface="Arial" pitchFamily="34" charset="0"/>
              </a:rPr>
              <a:t> Municipality </a:t>
            </a:r>
            <a:r>
              <a:rPr lang="en-US" altLang="zh-TW" sz="2400" b="1" dirty="0" smtClean="0">
                <a:solidFill>
                  <a:srgbClr val="0070C0"/>
                </a:solidFill>
                <a:latin typeface="Arial" pitchFamily="34" charset="0"/>
                <a:cs typeface="Arial" pitchFamily="34" charset="0"/>
              </a:rPr>
              <a:t>Office</a:t>
            </a:r>
          </a:p>
          <a:p>
            <a:pPr>
              <a:spcAft>
                <a:spcPts val="600"/>
              </a:spcAft>
              <a:defRPr/>
            </a:pPr>
            <a:r>
              <a:rPr lang="en-US" altLang="zh-TW" sz="2400" b="1" dirty="0" smtClean="0">
                <a:solidFill>
                  <a:srgbClr val="0070C0"/>
                </a:solidFill>
                <a:latin typeface="Arial" pitchFamily="34" charset="0"/>
                <a:cs typeface="Arial" pitchFamily="34" charset="0"/>
              </a:rPr>
              <a:t>Thailand</a:t>
            </a:r>
            <a:endParaRPr lang="en-US" altLang="zh-TW" sz="2400" b="1" dirty="0">
              <a:solidFill>
                <a:srgbClr val="0070C0"/>
              </a:solidFill>
              <a:latin typeface="Arial" pitchFamily="34" charset="0"/>
              <a:cs typeface="Arial" pitchFamily="34" charset="0"/>
            </a:endParaRPr>
          </a:p>
        </p:txBody>
      </p:sp>
      <p:grpSp>
        <p:nvGrpSpPr>
          <p:cNvPr id="5" name="群組 4"/>
          <p:cNvGrpSpPr/>
          <p:nvPr/>
        </p:nvGrpSpPr>
        <p:grpSpPr>
          <a:xfrm>
            <a:off x="812645" y="1672257"/>
            <a:ext cx="1375387" cy="255617"/>
            <a:chOff x="853858" y="1775962"/>
            <a:chExt cx="1375387" cy="255617"/>
          </a:xfrm>
        </p:grpSpPr>
        <p:sp>
          <p:nvSpPr>
            <p:cNvPr id="17" name="矩形 16"/>
            <p:cNvSpPr/>
            <p:nvPr/>
          </p:nvSpPr>
          <p:spPr>
            <a:xfrm rot="5400000">
              <a:off x="1424311" y="1226645"/>
              <a:ext cx="245297" cy="13645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853858" y="1775962"/>
              <a:ext cx="1220108"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VC-A61P</a:t>
              </a:r>
              <a:endParaRPr lang="en-US" sz="1000" dirty="0">
                <a:solidFill>
                  <a:schemeClr val="bg1"/>
                </a:solidFill>
                <a:latin typeface="Arial" pitchFamily="34" charset="0"/>
                <a:cs typeface="Arial" pitchFamily="34" charset="0"/>
              </a:endParaRPr>
            </a:p>
          </p:txBody>
        </p:sp>
      </p:grpSp>
      <p:sp>
        <p:nvSpPr>
          <p:cNvPr id="15" name="內容版面配置區 2"/>
          <p:cNvSpPr txBox="1">
            <a:spLocks/>
          </p:cNvSpPr>
          <p:nvPr/>
        </p:nvSpPr>
        <p:spPr bwMode="auto">
          <a:xfrm>
            <a:off x="5258986" y="2978530"/>
            <a:ext cx="3013303"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Meeting room 48 seats in </a:t>
            </a:r>
            <a:r>
              <a:rPr lang="en-US" altLang="zh-TW" sz="700" dirty="0" err="1">
                <a:solidFill>
                  <a:schemeClr val="tx1"/>
                </a:solidFill>
                <a:latin typeface="Arial" charset="0"/>
                <a:cs typeface="Arial" charset="0"/>
              </a:rPr>
              <a:t>Khet</a:t>
            </a:r>
            <a:r>
              <a:rPr lang="en-US" altLang="zh-TW" sz="700" dirty="0">
                <a:solidFill>
                  <a:schemeClr val="tx1"/>
                </a:solidFill>
                <a:latin typeface="Arial" charset="0"/>
                <a:cs typeface="Arial" charset="0"/>
              </a:rPr>
              <a:t> </a:t>
            </a:r>
            <a:r>
              <a:rPr lang="en-US" altLang="zh-TW" sz="700" dirty="0" err="1">
                <a:solidFill>
                  <a:schemeClr val="tx1"/>
                </a:solidFill>
                <a:latin typeface="Arial" charset="0"/>
                <a:cs typeface="Arial" charset="0"/>
              </a:rPr>
              <a:t>Udomsak</a:t>
            </a:r>
            <a:r>
              <a:rPr lang="en-US" altLang="zh-TW" sz="700" dirty="0">
                <a:solidFill>
                  <a:schemeClr val="tx1"/>
                </a:solidFill>
                <a:latin typeface="Arial" charset="0"/>
                <a:cs typeface="Arial" charset="0"/>
              </a:rPr>
              <a:t> </a:t>
            </a:r>
            <a:r>
              <a:rPr lang="en-US" altLang="zh-TW" sz="700" dirty="0" err="1">
                <a:solidFill>
                  <a:schemeClr val="tx1"/>
                </a:solidFill>
                <a:latin typeface="Arial" charset="0"/>
                <a:cs typeface="Arial" charset="0"/>
              </a:rPr>
              <a:t>Subdistrict</a:t>
            </a:r>
            <a:r>
              <a:rPr lang="en-US" altLang="zh-TW" sz="700" dirty="0">
                <a:solidFill>
                  <a:schemeClr val="tx1"/>
                </a:solidFill>
                <a:latin typeface="Arial" charset="0"/>
                <a:cs typeface="Arial" charset="0"/>
              </a:rPr>
              <a:t> Municipality Office. PTZ IP Cameras VC-A61P x 3 Units paired with Bosch CCSD1000D are used to capture speakers on IP based</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4">
            <a:extLst>
              <a:ext uri="{FF2B5EF4-FFF2-40B4-BE49-F238E27FC236}">
                <a16:creationId xmlns:a16="http://schemas.microsoft.com/office/drawing/2014/main" id="{F174C57C-74E1-EF26-9BC4-DFD5080F0E2B}"/>
              </a:ext>
            </a:extLst>
          </p:cNvPr>
          <p:cNvPicPr>
            <a:picLocks noChangeAspect="1"/>
          </p:cNvPicPr>
          <p:nvPr/>
        </p:nvPicPr>
        <p:blipFill>
          <a:blip r:embed="rId2"/>
          <a:stretch>
            <a:fillRect/>
          </a:stretch>
        </p:blipFill>
        <p:spPr>
          <a:xfrm>
            <a:off x="7517399" y="3638539"/>
            <a:ext cx="742567" cy="702010"/>
          </a:xfrm>
          <a:prstGeom prst="rect">
            <a:avLst/>
          </a:prstGeom>
        </p:spPr>
      </p:pic>
      <p:pic>
        <p:nvPicPr>
          <p:cNvPr id="1026" name="Picture 2" descr="https://www.mylumens.com/images/pdt2/134320220818122035954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526" y="1207385"/>
            <a:ext cx="2259788" cy="16948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CC588E9C-57FE-5135-454A-D12D8E0C186F}"/>
              </a:ext>
            </a:extLst>
          </p:cNvPr>
          <p:cNvPicPr>
            <a:picLocks noChangeAspect="1"/>
          </p:cNvPicPr>
          <p:nvPr/>
        </p:nvPicPr>
        <p:blipFill rotWithShape="1">
          <a:blip r:embed="rId4"/>
          <a:srcRect l="1374" t="43478" r="1082" b="2179"/>
          <a:stretch/>
        </p:blipFill>
        <p:spPr>
          <a:xfrm>
            <a:off x="823461" y="2902227"/>
            <a:ext cx="3397356" cy="1923270"/>
          </a:xfrm>
          <a:prstGeom prst="rect">
            <a:avLst/>
          </a:prstGeom>
        </p:spPr>
      </p:pic>
      <p:pic>
        <p:nvPicPr>
          <p:cNvPr id="25" name="Picture 4">
            <a:extLst>
              <a:ext uri="{FF2B5EF4-FFF2-40B4-BE49-F238E27FC236}">
                <a16:creationId xmlns:a16="http://schemas.microsoft.com/office/drawing/2014/main" id="{CC588E9C-57FE-5135-454A-D12D8E0C186F}"/>
              </a:ext>
            </a:extLst>
          </p:cNvPr>
          <p:cNvPicPr>
            <a:picLocks noChangeAspect="1"/>
          </p:cNvPicPr>
          <p:nvPr/>
        </p:nvPicPr>
        <p:blipFill rotWithShape="1">
          <a:blip r:embed="rId4"/>
          <a:srcRect l="1374" t="2008" r="52488" b="58666"/>
          <a:stretch/>
        </p:blipFill>
        <p:spPr>
          <a:xfrm>
            <a:off x="6889006" y="1269173"/>
            <a:ext cx="1586408" cy="1374055"/>
          </a:xfrm>
          <a:prstGeom prst="rect">
            <a:avLst/>
          </a:prstGeom>
        </p:spPr>
      </p:pic>
      <p:pic>
        <p:nvPicPr>
          <p:cNvPr id="26" name="Picture 4">
            <a:extLst>
              <a:ext uri="{FF2B5EF4-FFF2-40B4-BE49-F238E27FC236}">
                <a16:creationId xmlns:a16="http://schemas.microsoft.com/office/drawing/2014/main" id="{CC588E9C-57FE-5135-454A-D12D8E0C186F}"/>
              </a:ext>
            </a:extLst>
          </p:cNvPr>
          <p:cNvPicPr>
            <a:picLocks noChangeAspect="1"/>
          </p:cNvPicPr>
          <p:nvPr/>
        </p:nvPicPr>
        <p:blipFill rotWithShape="1">
          <a:blip r:embed="rId4"/>
          <a:srcRect l="51703" t="1828" r="4884" b="58309"/>
          <a:stretch/>
        </p:blipFill>
        <p:spPr>
          <a:xfrm>
            <a:off x="5258986" y="1269173"/>
            <a:ext cx="1478819" cy="1379819"/>
          </a:xfrm>
          <a:prstGeom prst="rect">
            <a:avLst/>
          </a:prstGeom>
        </p:spPr>
      </p:pic>
      <p:sp>
        <p:nvSpPr>
          <p:cNvPr id="28" name="矩形 27"/>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Corporate</a:t>
            </a:r>
          </a:p>
        </p:txBody>
      </p:sp>
    </p:spTree>
    <p:extLst>
      <p:ext uri="{BB962C8B-B14F-4D97-AF65-F5344CB8AC3E}">
        <p14:creationId xmlns:p14="http://schemas.microsoft.com/office/powerpoint/2010/main" val="38441409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478222" y="-322296"/>
            <a:ext cx="245297" cy="35049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3162789" cy="907941"/>
          </a:xfrm>
          <a:prstGeom prst="rect">
            <a:avLst/>
          </a:prstGeom>
        </p:spPr>
        <p:txBody>
          <a:bodyPr wrap="square">
            <a:spAutoFit/>
          </a:bodyPr>
          <a:lstStyle/>
          <a:p>
            <a:pPr>
              <a:spcAft>
                <a:spcPts val="600"/>
              </a:spcAft>
              <a:defRPr/>
            </a:pPr>
            <a:r>
              <a:rPr lang="en-US" altLang="zh-TW" sz="2400" b="1" dirty="0">
                <a:solidFill>
                  <a:srgbClr val="0070C0"/>
                </a:solidFill>
                <a:latin typeface="Arial" pitchFamily="34" charset="0"/>
                <a:cs typeface="Arial" pitchFamily="34" charset="0"/>
              </a:rPr>
              <a:t>ITC </a:t>
            </a:r>
            <a:r>
              <a:rPr lang="en-US" altLang="zh-TW" sz="2400" b="1" dirty="0" smtClean="0">
                <a:solidFill>
                  <a:srgbClr val="0070C0"/>
                </a:solidFill>
                <a:latin typeface="Arial" pitchFamily="34" charset="0"/>
                <a:cs typeface="Arial" pitchFamily="34" charset="0"/>
              </a:rPr>
              <a:t>Murmansk</a:t>
            </a:r>
          </a:p>
          <a:p>
            <a:pPr>
              <a:spcAft>
                <a:spcPts val="600"/>
              </a:spcAft>
              <a:defRPr/>
            </a:pPr>
            <a:r>
              <a:rPr lang="en-US" altLang="zh-TW" sz="2400" b="1" dirty="0" smtClean="0">
                <a:solidFill>
                  <a:srgbClr val="0070C0"/>
                </a:solidFill>
                <a:latin typeface="Arial" pitchFamily="34" charset="0"/>
                <a:cs typeface="Arial" pitchFamily="34" charset="0"/>
              </a:rPr>
              <a:t>Russia</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848405" y="1314296"/>
            <a:ext cx="3504934"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Product:VC-A71P</a:t>
            </a:r>
            <a:r>
              <a:rPr lang="en-US" altLang="zh-TW" sz="1000" dirty="0">
                <a:solidFill>
                  <a:schemeClr val="bg1"/>
                </a:solidFill>
                <a:latin typeface="Arial" pitchFamily="34" charset="0"/>
                <a:cs typeface="Arial" pitchFamily="34" charset="0"/>
              </a:rPr>
              <a:t>, </a:t>
            </a:r>
            <a:r>
              <a:rPr lang="en-US" altLang="zh-TW" sz="1000" dirty="0" smtClean="0">
                <a:solidFill>
                  <a:schemeClr val="bg1"/>
                </a:solidFill>
                <a:latin typeface="Arial" pitchFamily="34" charset="0"/>
                <a:cs typeface="Arial" pitchFamily="34" charset="0"/>
              </a:rPr>
              <a:t>VC-B30U</a:t>
            </a:r>
            <a:r>
              <a:rPr lang="en-US" altLang="zh-TW" sz="1000" dirty="0">
                <a:solidFill>
                  <a:schemeClr val="bg1"/>
                </a:solidFill>
                <a:latin typeface="Arial" pitchFamily="34" charset="0"/>
                <a:cs typeface="Arial" pitchFamily="34" charset="0"/>
              </a:rPr>
              <a:t>, VS-KB30, LC200</a:t>
            </a:r>
            <a:endParaRPr lang="en-US" sz="1000" dirty="0">
              <a:solidFill>
                <a:schemeClr val="bg1"/>
              </a:solidFill>
              <a:latin typeface="Arial" pitchFamily="34" charset="0"/>
              <a:cs typeface="Arial" pitchFamily="34" charset="0"/>
            </a:endParaRPr>
          </a:p>
        </p:txBody>
      </p:sp>
      <p:sp>
        <p:nvSpPr>
          <p:cNvPr id="15" name="內容版面配置區 2"/>
          <p:cNvSpPr txBox="1">
            <a:spLocks/>
          </p:cNvSpPr>
          <p:nvPr/>
        </p:nvSpPr>
        <p:spPr bwMode="auto">
          <a:xfrm>
            <a:off x="793463" y="1714992"/>
            <a:ext cx="2956901" cy="88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Multimedia solution for video conferencing, training and presentations, as well as broadcasting using the Lumens LC200 media processor and VC-A71P cameras in the assembly hall and VC-B30U camera in the conference room, which are connected to each other to ensure simultaneous </a:t>
            </a:r>
            <a:r>
              <a:rPr lang="en-US" altLang="zh-TW" sz="700" dirty="0" smtClean="0">
                <a:solidFill>
                  <a:schemeClr val="tx1"/>
                </a:solidFill>
                <a:latin typeface="Arial" charset="0"/>
                <a:cs typeface="Arial" charset="0"/>
              </a:rPr>
              <a:t>operation.</a:t>
            </a:r>
            <a:endParaRPr lang="en-US" altLang="zh-TW" sz="700" dirty="0">
              <a:solidFill>
                <a:schemeClr val="tx1"/>
              </a:solidFill>
              <a:latin typeface="Arial" charset="0"/>
              <a:cs typeface="Arial" charset="0"/>
            </a:endParaRP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矩形 2047"/>
          <p:cNvSpPr>
            <a:spLocks noChangeArrowheads="1"/>
          </p:cNvSpPr>
          <p:nvPr/>
        </p:nvSpPr>
        <p:spPr bwMode="auto">
          <a:xfrm>
            <a:off x="4906777" y="2937859"/>
            <a:ext cx="2384044" cy="143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smtClean="0">
                <a:solidFill>
                  <a:schemeClr val="accent5"/>
                </a:solidFill>
              </a:rPr>
              <a:t>“Management </a:t>
            </a:r>
            <a:r>
              <a:rPr lang="en-US" altLang="zh-TW" sz="800" i="1" dirty="0">
                <a:solidFill>
                  <a:schemeClr val="accent5"/>
                </a:solidFill>
              </a:rPr>
              <a:t>thanks Interactive Digital Solutions Company for their efficiency in delivery and installation. All works from design, delivery and installation to commissioning of the facility were carried out at a high professional level and in a short time</a:t>
            </a:r>
            <a:r>
              <a:rPr lang="en-US" altLang="zh-TW" sz="800" i="1" dirty="0" smtClean="0">
                <a:solidFill>
                  <a:schemeClr val="accent5"/>
                </a:solidFill>
              </a:rPr>
              <a:t>.”</a:t>
            </a:r>
          </a:p>
          <a:p>
            <a:endParaRPr lang="en-US" altLang="zh-TW" sz="800" i="1" dirty="0">
              <a:solidFill>
                <a:schemeClr val="accent5"/>
              </a:solidFill>
            </a:endParaRPr>
          </a:p>
          <a:p>
            <a:endParaRPr lang="en-US" altLang="zh-TW" sz="800" i="1" dirty="0" smtClean="0">
              <a:solidFill>
                <a:schemeClr val="accent5"/>
              </a:solidFill>
            </a:endParaRPr>
          </a:p>
          <a:p>
            <a:pPr algn="r"/>
            <a:r>
              <a:rPr lang="en-US" altLang="zh-TW" sz="800" b="1" dirty="0">
                <a:solidFill>
                  <a:schemeClr val="accent5"/>
                </a:solidFill>
              </a:rPr>
              <a:t>Head of Information Technology Center </a:t>
            </a:r>
            <a:r>
              <a:rPr lang="en-US" altLang="zh-TW" sz="800" b="1" dirty="0" smtClean="0">
                <a:solidFill>
                  <a:schemeClr val="accent5"/>
                </a:solidFill>
              </a:rPr>
              <a:t>in Murmansk </a:t>
            </a:r>
            <a:r>
              <a:rPr lang="en-US" altLang="zh-TW" sz="800" b="1" dirty="0">
                <a:solidFill>
                  <a:schemeClr val="accent5"/>
                </a:solidFill>
              </a:rPr>
              <a:t>Region </a:t>
            </a:r>
            <a:endParaRPr lang="en-US" altLang="zh-TW" sz="800" b="1" dirty="0" smtClean="0">
              <a:solidFill>
                <a:schemeClr val="accent5"/>
              </a:solidFill>
            </a:endParaRPr>
          </a:p>
          <a:p>
            <a:pPr algn="r"/>
            <a:r>
              <a:rPr lang="en-US" altLang="zh-TW" sz="800" b="1" dirty="0" smtClean="0">
                <a:solidFill>
                  <a:schemeClr val="accent5"/>
                </a:solidFill>
              </a:rPr>
              <a:t>Igor </a:t>
            </a:r>
            <a:r>
              <a:rPr lang="en-US" altLang="zh-TW" sz="800" b="1" dirty="0" err="1">
                <a:solidFill>
                  <a:schemeClr val="accent5"/>
                </a:solidFill>
              </a:rPr>
              <a:t>Egorov</a:t>
            </a:r>
            <a:endParaRPr lang="en-US" altLang="zh-TW" sz="800" b="1" dirty="0">
              <a:solidFill>
                <a:schemeClr val="accent5"/>
              </a:solidFill>
            </a:endParaRPr>
          </a:p>
        </p:txBody>
      </p:sp>
      <p:sp>
        <p:nvSpPr>
          <p:cNvPr id="22" name="矩形 21"/>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Corporate</a:t>
            </a:r>
          </a:p>
        </p:txBody>
      </p:sp>
      <p:pic>
        <p:nvPicPr>
          <p:cNvPr id="23" name="Рисунок 10">
            <a:extLst>
              <a:ext uri="{FF2B5EF4-FFF2-40B4-BE49-F238E27FC236}">
                <a16:creationId xmlns:a16="http://schemas.microsoft.com/office/drawing/2014/main" id="{5CFD5354-03C0-E750-E44F-2C7381A9B3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97" b="5271"/>
          <a:stretch/>
        </p:blipFill>
        <p:spPr>
          <a:xfrm>
            <a:off x="848403" y="3041965"/>
            <a:ext cx="2381745" cy="1497496"/>
          </a:xfrm>
          <a:prstGeom prst="rect">
            <a:avLst/>
          </a:prstGeom>
        </p:spPr>
      </p:pic>
      <p:pic>
        <p:nvPicPr>
          <p:cNvPr id="24" name="Рисунок 27">
            <a:extLst>
              <a:ext uri="{FF2B5EF4-FFF2-40B4-BE49-F238E27FC236}">
                <a16:creationId xmlns:a16="http://schemas.microsoft.com/office/drawing/2014/main" id="{A400799F-95AE-AE98-E286-54BB380959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1375" y="3041965"/>
            <a:ext cx="1123122" cy="1497496"/>
          </a:xfrm>
          <a:prstGeom prst="rect">
            <a:avLst/>
          </a:prstGeom>
        </p:spPr>
      </p:pic>
      <p:pic>
        <p:nvPicPr>
          <p:cNvPr id="25" name="Рисунок 5">
            <a:extLst>
              <a:ext uri="{FF2B5EF4-FFF2-40B4-BE49-F238E27FC236}">
                <a16:creationId xmlns:a16="http://schemas.microsoft.com/office/drawing/2014/main" id="{AE42B357-41A6-7481-1229-CBF8CF62441C}"/>
              </a:ext>
            </a:extLst>
          </p:cNvPr>
          <p:cNvPicPr>
            <a:picLocks noChangeAspect="1"/>
          </p:cNvPicPr>
          <p:nvPr/>
        </p:nvPicPr>
        <p:blipFill rotWithShape="1">
          <a:blip r:embed="rId5">
            <a:extLst>
              <a:ext uri="{28A0092B-C50C-407E-A947-70E740481C1C}">
                <a14:useLocalDpi xmlns:a14="http://schemas.microsoft.com/office/drawing/2010/main" val="0"/>
              </a:ext>
            </a:extLst>
          </a:blip>
          <a:srcRect l="22212" t="23779" r="13630" b="24773"/>
          <a:stretch/>
        </p:blipFill>
        <p:spPr>
          <a:xfrm>
            <a:off x="5824020" y="1918258"/>
            <a:ext cx="1612735" cy="796652"/>
          </a:xfrm>
          <a:prstGeom prst="rect">
            <a:avLst/>
          </a:prstGeom>
        </p:spPr>
      </p:pic>
      <p:pic>
        <p:nvPicPr>
          <p:cNvPr id="26" name="Рисунок 6">
            <a:extLst>
              <a:ext uri="{FF2B5EF4-FFF2-40B4-BE49-F238E27FC236}">
                <a16:creationId xmlns:a16="http://schemas.microsoft.com/office/drawing/2014/main" id="{F9896805-77E9-9A16-32EF-B5A93515B1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349" b="10568"/>
          <a:stretch/>
        </p:blipFill>
        <p:spPr>
          <a:xfrm>
            <a:off x="5824020" y="361152"/>
            <a:ext cx="2811597" cy="1380736"/>
          </a:xfrm>
          <a:prstGeom prst="rect">
            <a:avLst/>
          </a:prstGeom>
        </p:spPr>
      </p:pic>
      <p:pic>
        <p:nvPicPr>
          <p:cNvPr id="27" name="Рисунок 12">
            <a:extLst>
              <a:ext uri="{FF2B5EF4-FFF2-40B4-BE49-F238E27FC236}">
                <a16:creationId xmlns:a16="http://schemas.microsoft.com/office/drawing/2014/main" id="{B7230E70-2B33-4704-8758-0F7A239043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0202" b="13956"/>
          <a:stretch/>
        </p:blipFill>
        <p:spPr>
          <a:xfrm>
            <a:off x="7483450" y="1918258"/>
            <a:ext cx="1152167" cy="796652"/>
          </a:xfrm>
          <a:prstGeom prst="rect">
            <a:avLst/>
          </a:prstGeom>
        </p:spPr>
      </p:pic>
      <p:pic>
        <p:nvPicPr>
          <p:cNvPr id="28" name="Рисунок 14">
            <a:extLst>
              <a:ext uri="{FF2B5EF4-FFF2-40B4-BE49-F238E27FC236}">
                <a16:creationId xmlns:a16="http://schemas.microsoft.com/office/drawing/2014/main" id="{82C78AA1-45D4-1524-AB37-DCCF58C4E7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8877" y="2939921"/>
            <a:ext cx="1076740" cy="1435654"/>
          </a:xfrm>
          <a:prstGeom prst="rect">
            <a:avLst/>
          </a:prstGeom>
        </p:spPr>
      </p:pic>
      <p:pic>
        <p:nvPicPr>
          <p:cNvPr id="2050" name="Picture 2" descr="Lumens VC-A71P 4K 60fps IP PTZ Camera"/>
          <p:cNvPicPr>
            <a:picLocks noChangeAspect="1" noChangeArrowheads="1"/>
          </p:cNvPicPr>
          <p:nvPr/>
        </p:nvPicPr>
        <p:blipFill rotWithShape="1">
          <a:blip r:embed="rId9">
            <a:extLst>
              <a:ext uri="{28A0092B-C50C-407E-A947-70E740481C1C}">
                <a14:useLocalDpi xmlns:a14="http://schemas.microsoft.com/office/drawing/2010/main" val="0"/>
              </a:ext>
            </a:extLst>
          </a:blip>
          <a:srcRect l="24860" t="12939" r="24512" b="8867"/>
          <a:stretch/>
        </p:blipFill>
        <p:spPr bwMode="auto">
          <a:xfrm>
            <a:off x="4330205" y="1690821"/>
            <a:ext cx="980312" cy="1135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C200"/>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660" t="38977" r="5090" b="37558"/>
          <a:stretch/>
        </p:blipFill>
        <p:spPr bwMode="auto">
          <a:xfrm>
            <a:off x="3297494" y="2556844"/>
            <a:ext cx="1551920" cy="31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032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408042" y="747885"/>
            <a:ext cx="245297" cy="13645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3162789" cy="907941"/>
          </a:xfrm>
          <a:prstGeom prst="rect">
            <a:avLst/>
          </a:prstGeom>
        </p:spPr>
        <p:txBody>
          <a:bodyPr wrap="square">
            <a:spAutoFit/>
          </a:bodyPr>
          <a:lstStyle/>
          <a:p>
            <a:pPr>
              <a:spcAft>
                <a:spcPts val="600"/>
              </a:spcAft>
              <a:defRPr/>
            </a:pPr>
            <a:r>
              <a:rPr lang="en-US" altLang="zh-CN" sz="2400" b="1" dirty="0" smtClean="0">
                <a:solidFill>
                  <a:srgbClr val="0070C0"/>
                </a:solidFill>
                <a:latin typeface="Arial" pitchFamily="34" charset="0"/>
                <a:cs typeface="Arial" pitchFamily="34" charset="0"/>
              </a:rPr>
              <a:t>TATA</a:t>
            </a:r>
          </a:p>
          <a:p>
            <a:pPr>
              <a:spcAft>
                <a:spcPts val="600"/>
              </a:spcAft>
              <a:defRPr/>
            </a:pPr>
            <a:r>
              <a:rPr lang="en-US" altLang="zh-CN" sz="2400" b="1" dirty="0" smtClean="0">
                <a:solidFill>
                  <a:srgbClr val="0070C0"/>
                </a:solidFill>
                <a:latin typeface="Arial" pitchFamily="34" charset="0"/>
                <a:cs typeface="Arial" pitchFamily="34" charset="0"/>
              </a:rPr>
              <a:t>China</a:t>
            </a:r>
            <a:endParaRPr lang="zh-CN" altLang="en-US"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a:solidFill>
                  <a:schemeClr val="bg1"/>
                </a:solidFill>
                <a:latin typeface="Arial" pitchFamily="34" charset="0"/>
                <a:cs typeface="Arial" pitchFamily="34" charset="0"/>
              </a:rPr>
              <a:t>Product: VC-B10U</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Corporate</a:t>
            </a:r>
          </a:p>
        </p:txBody>
      </p:sp>
      <p:pic>
        <p:nvPicPr>
          <p:cNvPr id="23" name="Picture 2">
            <a:extLst>
              <a:ext uri="{FF2B5EF4-FFF2-40B4-BE49-F238E27FC236}">
                <a16:creationId xmlns:a16="http://schemas.microsoft.com/office/drawing/2014/main" id="{676EF1CF-FC31-AE9D-2F53-BDA6F9D2C5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6904" y="1560517"/>
            <a:ext cx="4638392" cy="2214510"/>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047"/>
          <p:cNvSpPr>
            <a:spLocks noChangeArrowheads="1"/>
          </p:cNvSpPr>
          <p:nvPr/>
        </p:nvSpPr>
        <p:spPr bwMode="auto">
          <a:xfrm>
            <a:off x="793463" y="3276961"/>
            <a:ext cx="2980573" cy="82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CN" sz="800" i="1" dirty="0" smtClean="0">
                <a:solidFill>
                  <a:schemeClr val="accent5"/>
                </a:solidFill>
              </a:rPr>
              <a:t>“Lumens USB camera satisfied our meeting request in small size meeting room. TATA</a:t>
            </a:r>
            <a:r>
              <a:rPr lang="zh-TW" altLang="en-US" sz="800" i="1" dirty="0">
                <a:solidFill>
                  <a:schemeClr val="accent5"/>
                </a:solidFill>
              </a:rPr>
              <a:t> </a:t>
            </a:r>
            <a:r>
              <a:rPr lang="en-US" altLang="zh-TW" sz="800" i="1" dirty="0" smtClean="0">
                <a:solidFill>
                  <a:schemeClr val="accent5"/>
                </a:solidFill>
              </a:rPr>
              <a:t>Corporate will keep apply this model for employees to elevate the meeting </a:t>
            </a:r>
            <a:r>
              <a:rPr lang="en-US" altLang="zh-TW" sz="800" i="1" dirty="0" err="1" smtClean="0">
                <a:solidFill>
                  <a:schemeClr val="accent5"/>
                </a:solidFill>
              </a:rPr>
              <a:t>expeirence</a:t>
            </a:r>
            <a:r>
              <a:rPr lang="en-US" altLang="zh-TW" sz="800" i="1" dirty="0" smtClean="0">
                <a:solidFill>
                  <a:schemeClr val="accent5"/>
                </a:solidFill>
              </a:rPr>
              <a:t>.”</a:t>
            </a:r>
            <a:endParaRPr lang="zh-CN" altLang="en-US" sz="800" i="1" dirty="0">
              <a:solidFill>
                <a:schemeClr val="accent5"/>
              </a:solidFill>
            </a:endParaRPr>
          </a:p>
          <a:p>
            <a:endParaRPr lang="en-US" altLang="zh-TW" sz="800" i="1" dirty="0" smtClean="0">
              <a:solidFill>
                <a:schemeClr val="accent5"/>
              </a:solidFill>
            </a:endParaRPr>
          </a:p>
          <a:p>
            <a:r>
              <a:rPr lang="en-US" altLang="zh-TW" sz="800" b="1" dirty="0" err="1" smtClean="0">
                <a:solidFill>
                  <a:schemeClr val="accent5"/>
                </a:solidFill>
              </a:rPr>
              <a:t>Rehan</a:t>
            </a:r>
            <a:r>
              <a:rPr lang="en-US" altLang="zh-TW" sz="800" b="1" dirty="0" smtClean="0">
                <a:solidFill>
                  <a:schemeClr val="accent5"/>
                </a:solidFill>
              </a:rPr>
              <a:t> Mirza</a:t>
            </a:r>
          </a:p>
          <a:p>
            <a:r>
              <a:rPr lang="en-US" altLang="zh-TW" sz="800" b="1" dirty="0" smtClean="0">
                <a:solidFill>
                  <a:schemeClr val="accent5"/>
                </a:solidFill>
              </a:rPr>
              <a:t>TATA</a:t>
            </a:r>
            <a:r>
              <a:rPr lang="zh-TW" altLang="en-US" sz="800" b="1" dirty="0" smtClean="0">
                <a:solidFill>
                  <a:schemeClr val="accent5"/>
                </a:solidFill>
              </a:rPr>
              <a:t> </a:t>
            </a:r>
            <a:r>
              <a:rPr lang="en-US" altLang="zh-TW" sz="800" b="1" dirty="0" smtClean="0">
                <a:solidFill>
                  <a:schemeClr val="accent5"/>
                </a:solidFill>
              </a:rPr>
              <a:t>Corporate</a:t>
            </a:r>
            <a:endParaRPr lang="en-US" altLang="zh-TW" sz="800" b="1" dirty="0">
              <a:solidFill>
                <a:schemeClr val="accent5"/>
              </a:solidFill>
            </a:endParaRPr>
          </a:p>
        </p:txBody>
      </p:sp>
      <p:sp>
        <p:nvSpPr>
          <p:cNvPr id="31" name="內容版面配置區 2"/>
          <p:cNvSpPr txBox="1">
            <a:spLocks/>
          </p:cNvSpPr>
          <p:nvPr/>
        </p:nvSpPr>
        <p:spPr bwMode="auto">
          <a:xfrm>
            <a:off x="793463" y="1794086"/>
            <a:ext cx="2399442" cy="284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1450" lvl="1" indent="-171450" algn="just">
              <a:lnSpc>
                <a:spcPct val="150000"/>
              </a:lnSpc>
              <a:spcBef>
                <a:spcPts val="0"/>
              </a:spcBef>
              <a:spcAft>
                <a:spcPts val="529"/>
              </a:spcAft>
              <a:buClr>
                <a:srgbClr val="558ED5"/>
              </a:buClr>
              <a:buSzPct val="70000"/>
              <a:defRPr/>
            </a:pPr>
            <a:r>
              <a:rPr lang="en-US" altLang="zh-TW" sz="700" dirty="0">
                <a:solidFill>
                  <a:schemeClr val="tx1"/>
                </a:solidFill>
                <a:latin typeface="Arial" charset="0"/>
                <a:cs typeface="Arial" charset="0"/>
              </a:rPr>
              <a:t>USB 3.0 Plug &amp; </a:t>
            </a:r>
            <a:r>
              <a:rPr lang="en-US" altLang="zh-TW" sz="700" dirty="0" smtClean="0">
                <a:solidFill>
                  <a:schemeClr val="tx1"/>
                </a:solidFill>
                <a:latin typeface="Arial" charset="0"/>
                <a:cs typeface="Arial" charset="0"/>
              </a:rPr>
              <a:t>Play function</a:t>
            </a:r>
            <a:endParaRPr lang="en-US" altLang="zh-TW" sz="700" dirty="0">
              <a:solidFill>
                <a:schemeClr val="tx1"/>
              </a:solidFill>
              <a:latin typeface="Arial" charset="0"/>
              <a:cs typeface="Arial" charset="0"/>
            </a:endParaRPr>
          </a:p>
          <a:p>
            <a:pPr marL="171450" lvl="1" indent="-171450" algn="just">
              <a:lnSpc>
                <a:spcPct val="150000"/>
              </a:lnSpc>
              <a:spcBef>
                <a:spcPts val="0"/>
              </a:spcBef>
              <a:spcAft>
                <a:spcPts val="529"/>
              </a:spcAft>
              <a:buClr>
                <a:srgbClr val="558ED5"/>
              </a:buClr>
              <a:buSzPct val="70000"/>
              <a:defRPr/>
            </a:pPr>
            <a:r>
              <a:rPr lang="en-US" altLang="zh-TW" sz="700" dirty="0" smtClean="0">
                <a:solidFill>
                  <a:schemeClr val="tx1"/>
                </a:solidFill>
                <a:latin typeface="Arial" charset="0"/>
                <a:cs typeface="Arial" charset="0"/>
              </a:rPr>
              <a:t>Auto-adjustment microphone satisfied the demand of conference equipment. </a:t>
            </a:r>
            <a:endParaRPr lang="zh-CN" altLang="en-US" sz="700" dirty="0">
              <a:solidFill>
                <a:schemeClr val="tx1"/>
              </a:solidFill>
              <a:latin typeface="Arial" charset="0"/>
              <a:cs typeface="Arial" charset="0"/>
            </a:endParaRPr>
          </a:p>
          <a:p>
            <a:pPr marL="171450" lvl="1" indent="-171450" algn="just">
              <a:lnSpc>
                <a:spcPct val="150000"/>
              </a:lnSpc>
              <a:spcBef>
                <a:spcPts val="0"/>
              </a:spcBef>
              <a:spcAft>
                <a:spcPts val="529"/>
              </a:spcAft>
              <a:buClr>
                <a:srgbClr val="558ED5"/>
              </a:buClr>
              <a:buSzPct val="70000"/>
              <a:defRPr/>
            </a:pPr>
            <a:r>
              <a:rPr lang="en-US" altLang="zh-CN" sz="700" dirty="0" smtClean="0">
                <a:solidFill>
                  <a:schemeClr val="tx1"/>
                </a:solidFill>
                <a:latin typeface="Arial" charset="0"/>
                <a:cs typeface="Arial" charset="0"/>
              </a:rPr>
              <a:t>120°</a:t>
            </a:r>
            <a:r>
              <a:rPr lang="zh-TW" altLang="en-US" sz="700" dirty="0" smtClean="0">
                <a:solidFill>
                  <a:schemeClr val="tx1"/>
                </a:solidFill>
                <a:latin typeface="Arial" charset="0"/>
                <a:cs typeface="Arial" charset="0"/>
              </a:rPr>
              <a:t> </a:t>
            </a:r>
            <a:r>
              <a:rPr lang="en-US" altLang="zh-CN" sz="700" dirty="0" smtClean="0">
                <a:solidFill>
                  <a:schemeClr val="tx1"/>
                </a:solidFill>
                <a:latin typeface="Arial" charset="0"/>
                <a:cs typeface="Arial" charset="0"/>
              </a:rPr>
              <a:t>Ultra-wide </a:t>
            </a:r>
            <a:r>
              <a:rPr lang="en-US" altLang="zh-CN" sz="700" dirty="0">
                <a:solidFill>
                  <a:schemeClr val="tx1"/>
                </a:solidFill>
                <a:latin typeface="Arial" charset="0"/>
                <a:cs typeface="Arial" charset="0"/>
              </a:rPr>
              <a:t>Angle </a:t>
            </a:r>
            <a:r>
              <a:rPr lang="en-US" altLang="zh-CN" sz="700" dirty="0" smtClean="0">
                <a:solidFill>
                  <a:schemeClr val="tx1"/>
                </a:solidFill>
                <a:latin typeface="Arial" charset="0"/>
                <a:cs typeface="Arial" charset="0"/>
              </a:rPr>
              <a:t>lens</a:t>
            </a:r>
            <a:endParaRPr lang="zh-CN" altLang="en-US" sz="700" dirty="0">
              <a:solidFill>
                <a:schemeClr val="tx1"/>
              </a:solidFill>
              <a:latin typeface="Arial" charset="0"/>
              <a:cs typeface="Arial" charset="0"/>
            </a:endParaRPr>
          </a:p>
        </p:txBody>
      </p:sp>
      <p:pic>
        <p:nvPicPr>
          <p:cNvPr id="2" name="圖片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4833" y1="37000" x2="64833" y2="37000"/>
                        <a14:foregroundMark x1="39583" y1="39667" x2="39583" y2="39667"/>
                        <a14:foregroundMark x1="31583" y1="71667" x2="31583" y2="71667"/>
                        <a14:foregroundMark x1="40917" y1="70778" x2="40917" y2="70778"/>
                        <a14:foregroundMark x1="55500" y1="69889" x2="55500" y2="69889"/>
                        <a14:foregroundMark x1="67500" y1="72556" x2="67500" y2="72556"/>
                      </a14:backgroundRemoval>
                    </a14:imgEffect>
                  </a14:imgLayer>
                </a14:imgProps>
              </a:ext>
            </a:extLst>
          </a:blip>
          <a:stretch>
            <a:fillRect/>
          </a:stretch>
        </p:blipFill>
        <p:spPr>
          <a:xfrm>
            <a:off x="7851136" y="811773"/>
            <a:ext cx="998325" cy="748744"/>
          </a:xfrm>
          <a:prstGeom prst="rect">
            <a:avLst/>
          </a:prstGeom>
        </p:spPr>
      </p:pic>
    </p:spTree>
    <p:extLst>
      <p:ext uri="{BB962C8B-B14F-4D97-AF65-F5344CB8AC3E}">
        <p14:creationId xmlns:p14="http://schemas.microsoft.com/office/powerpoint/2010/main" val="42935431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388907" y="-232981"/>
            <a:ext cx="245297" cy="33263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3162789" cy="907941"/>
          </a:xfrm>
          <a:prstGeom prst="rect">
            <a:avLst/>
          </a:prstGeom>
        </p:spPr>
        <p:txBody>
          <a:bodyPr wrap="square">
            <a:spAutoFit/>
          </a:bodyPr>
          <a:lstStyle/>
          <a:p>
            <a:pPr>
              <a:spcAft>
                <a:spcPts val="600"/>
              </a:spcAft>
              <a:defRPr/>
            </a:pPr>
            <a:r>
              <a:rPr lang="en-US" altLang="zh-TW" sz="2400" b="1" dirty="0">
                <a:solidFill>
                  <a:srgbClr val="0070C0"/>
                </a:solidFill>
                <a:latin typeface="Arial" pitchFamily="34" charset="0"/>
                <a:cs typeface="Arial" pitchFamily="34" charset="0"/>
              </a:rPr>
              <a:t>Bank </a:t>
            </a:r>
            <a:r>
              <a:rPr lang="en-US" altLang="zh-TW" sz="2400" b="1" dirty="0" smtClean="0">
                <a:solidFill>
                  <a:srgbClr val="0070C0"/>
                </a:solidFill>
                <a:latin typeface="Arial" pitchFamily="34" charset="0"/>
                <a:cs typeface="Arial" pitchFamily="34" charset="0"/>
              </a:rPr>
              <a:t>Of</a:t>
            </a:r>
            <a:r>
              <a:rPr lang="en-US" altLang="zh-TW" sz="2400" b="1" dirty="0">
                <a:solidFill>
                  <a:srgbClr val="0070C0"/>
                </a:solidFill>
                <a:latin typeface="Arial" pitchFamily="34" charset="0"/>
                <a:cs typeface="Arial" pitchFamily="34" charset="0"/>
              </a:rPr>
              <a:t> </a:t>
            </a:r>
            <a:r>
              <a:rPr lang="en-US" altLang="zh-TW" sz="2400" b="1" dirty="0" smtClean="0">
                <a:solidFill>
                  <a:srgbClr val="0070C0"/>
                </a:solidFill>
                <a:latin typeface="Arial" pitchFamily="34" charset="0"/>
                <a:cs typeface="Arial" pitchFamily="34" charset="0"/>
              </a:rPr>
              <a:t>Thailand</a:t>
            </a:r>
          </a:p>
          <a:p>
            <a:pPr>
              <a:spcAft>
                <a:spcPts val="600"/>
              </a:spcAft>
              <a:defRPr/>
            </a:pPr>
            <a:r>
              <a:rPr lang="en-US" altLang="zh-TW" sz="2400" b="1" dirty="0" smtClean="0">
                <a:solidFill>
                  <a:srgbClr val="0070C0"/>
                </a:solidFill>
                <a:latin typeface="Arial" pitchFamily="34" charset="0"/>
                <a:cs typeface="Arial" pitchFamily="34" charset="0"/>
              </a:rPr>
              <a:t>Thailand</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OIP-D50C</a:t>
            </a:r>
            <a:r>
              <a:rPr lang="zh-TW" altLang="en-US" sz="1000" dirty="0" smtClean="0">
                <a:solidFill>
                  <a:schemeClr val="bg1"/>
                </a:solidFill>
                <a:latin typeface="Arial" pitchFamily="34" charset="0"/>
                <a:cs typeface="Arial" pitchFamily="34" charset="0"/>
              </a:rPr>
              <a:t>、</a:t>
            </a:r>
            <a:r>
              <a:rPr lang="en-US" altLang="zh-TW" sz="1000" dirty="0" smtClean="0">
                <a:solidFill>
                  <a:schemeClr val="bg1"/>
                </a:solidFill>
                <a:latin typeface="Arial" pitchFamily="34" charset="0"/>
                <a:cs typeface="Arial" pitchFamily="34" charset="0"/>
              </a:rPr>
              <a:t>OIP-D50D</a:t>
            </a:r>
            <a:r>
              <a:rPr lang="zh-TW" altLang="en-US" sz="1000" dirty="0" smtClean="0">
                <a:solidFill>
                  <a:schemeClr val="bg1"/>
                </a:solidFill>
                <a:latin typeface="Arial" pitchFamily="34" charset="0"/>
                <a:cs typeface="Arial" pitchFamily="34" charset="0"/>
              </a:rPr>
              <a:t>、</a:t>
            </a:r>
            <a:r>
              <a:rPr lang="en-US" altLang="zh-TW" sz="1000" dirty="0">
                <a:solidFill>
                  <a:schemeClr val="bg1"/>
                </a:solidFill>
                <a:latin typeface="Arial" pitchFamily="34" charset="0"/>
                <a:cs typeface="Arial" pitchFamily="34" charset="0"/>
              </a:rPr>
              <a:t>OIP-D50E</a:t>
            </a:r>
            <a:endParaRPr lang="en-US" sz="1000" dirty="0">
              <a:solidFill>
                <a:schemeClr val="bg1"/>
              </a:solidFill>
              <a:latin typeface="Arial" pitchFamily="34" charset="0"/>
              <a:cs typeface="Arial" pitchFamily="34" charset="0"/>
            </a:endParaRPr>
          </a:p>
        </p:txBody>
      </p:sp>
      <p:sp>
        <p:nvSpPr>
          <p:cNvPr id="15" name="內容版面配置區 2"/>
          <p:cNvSpPr txBox="1">
            <a:spLocks/>
          </p:cNvSpPr>
          <p:nvPr/>
        </p:nvSpPr>
        <p:spPr bwMode="auto">
          <a:xfrm>
            <a:off x="833480" y="1866520"/>
            <a:ext cx="3324489" cy="66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Combining meeting room solution with Lumens AV over IP, The image switching command must be used via automation system with 4 PTZ cameras and 5 HDMI input.</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Corporate</a:t>
            </a:r>
          </a:p>
        </p:txBody>
      </p:sp>
      <p:pic>
        <p:nvPicPr>
          <p:cNvPr id="23" name="Picture 8">
            <a:extLst>
              <a:ext uri="{FF2B5EF4-FFF2-40B4-BE49-F238E27FC236}">
                <a16:creationId xmlns:a16="http://schemas.microsoft.com/office/drawing/2014/main" id="{ED140D7D-85C6-2059-0613-B4327975AC81}"/>
              </a:ext>
            </a:extLst>
          </p:cNvPr>
          <p:cNvPicPr>
            <a:picLocks noChangeAspect="1"/>
          </p:cNvPicPr>
          <p:nvPr/>
        </p:nvPicPr>
        <p:blipFill>
          <a:blip r:embed="rId2"/>
          <a:stretch>
            <a:fillRect/>
          </a:stretch>
        </p:blipFill>
        <p:spPr>
          <a:xfrm>
            <a:off x="848403" y="3129052"/>
            <a:ext cx="3326305" cy="1805442"/>
          </a:xfrm>
          <a:prstGeom prst="rect">
            <a:avLst/>
          </a:prstGeom>
        </p:spPr>
      </p:pic>
      <p:pic>
        <p:nvPicPr>
          <p:cNvPr id="24" name="Picture 4">
            <a:extLst>
              <a:ext uri="{FF2B5EF4-FFF2-40B4-BE49-F238E27FC236}">
                <a16:creationId xmlns:a16="http://schemas.microsoft.com/office/drawing/2014/main" id="{A461B2B9-AF2C-32FF-70CB-81E61D884A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8" t="27144" r="2135" b="648"/>
          <a:stretch/>
        </p:blipFill>
        <p:spPr>
          <a:xfrm rot="10800000">
            <a:off x="4715809" y="2642714"/>
            <a:ext cx="2544265" cy="1426807"/>
          </a:xfrm>
          <a:prstGeom prst="rect">
            <a:avLst/>
          </a:prstGeom>
        </p:spPr>
      </p:pic>
      <p:pic>
        <p:nvPicPr>
          <p:cNvPr id="25" name="Picture 6">
            <a:extLst>
              <a:ext uri="{FF2B5EF4-FFF2-40B4-BE49-F238E27FC236}">
                <a16:creationId xmlns:a16="http://schemas.microsoft.com/office/drawing/2014/main" id="{A9556D10-1270-51CE-08A7-6998137A69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103"/>
          <a:stretch/>
        </p:blipFill>
        <p:spPr>
          <a:xfrm>
            <a:off x="7467914" y="2616764"/>
            <a:ext cx="1362405" cy="1488358"/>
          </a:xfrm>
          <a:prstGeom prst="rect">
            <a:avLst/>
          </a:prstGeom>
        </p:spPr>
      </p:pic>
      <p:pic>
        <p:nvPicPr>
          <p:cNvPr id="26" name="Picture 3">
            <a:extLst>
              <a:ext uri="{FF2B5EF4-FFF2-40B4-BE49-F238E27FC236}">
                <a16:creationId xmlns:a16="http://schemas.microsoft.com/office/drawing/2014/main" id="{E49D88B3-10AC-4B32-EA96-3E50DB524B44}"/>
              </a:ext>
            </a:extLst>
          </p:cNvPr>
          <p:cNvPicPr>
            <a:picLocks noChangeAspect="1"/>
          </p:cNvPicPr>
          <p:nvPr/>
        </p:nvPicPr>
        <p:blipFill>
          <a:blip r:embed="rId5"/>
          <a:stretch>
            <a:fillRect/>
          </a:stretch>
        </p:blipFill>
        <p:spPr>
          <a:xfrm>
            <a:off x="6966712" y="1181437"/>
            <a:ext cx="1593873" cy="1058669"/>
          </a:xfrm>
          <a:prstGeom prst="rect">
            <a:avLst/>
          </a:prstGeom>
        </p:spPr>
      </p:pic>
      <p:pic>
        <p:nvPicPr>
          <p:cNvPr id="1026" name="Picture 2" descr="Lumens OIP Serie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814" t="22445" r="3723" b="23531"/>
          <a:stretch/>
        </p:blipFill>
        <p:spPr bwMode="auto">
          <a:xfrm>
            <a:off x="4491883" y="1403013"/>
            <a:ext cx="2456131" cy="92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0626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408042" y="747885"/>
            <a:ext cx="245297" cy="13645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3162789" cy="461665"/>
          </a:xfrm>
          <a:prstGeom prst="rect">
            <a:avLst/>
          </a:prstGeom>
        </p:spPr>
        <p:txBody>
          <a:bodyPr wrap="square">
            <a:spAutoFit/>
          </a:bodyPr>
          <a:lstStyle/>
          <a:p>
            <a:pPr>
              <a:spcAft>
                <a:spcPts val="600"/>
              </a:spcAft>
              <a:defRPr/>
            </a:pPr>
            <a:r>
              <a:rPr lang="en-US" altLang="zh-TW" sz="2400" b="1" dirty="0" err="1" smtClean="0">
                <a:solidFill>
                  <a:srgbClr val="0070C0"/>
                </a:solidFill>
                <a:latin typeface="Arial" pitchFamily="34" charset="0"/>
                <a:cs typeface="Arial" pitchFamily="34" charset="0"/>
              </a:rPr>
              <a:t>Joom</a:t>
            </a:r>
            <a:r>
              <a:rPr lang="en-US" altLang="zh-TW" sz="2400" b="1" dirty="0" smtClean="0">
                <a:solidFill>
                  <a:srgbClr val="0070C0"/>
                </a:solidFill>
                <a:latin typeface="Arial" pitchFamily="34" charset="0"/>
                <a:cs typeface="Arial" pitchFamily="34" charset="0"/>
              </a:rPr>
              <a:t>, Russia</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a:solidFill>
                  <a:schemeClr val="bg1"/>
                </a:solidFill>
                <a:latin typeface="Arial" pitchFamily="34" charset="0"/>
                <a:cs typeface="Arial" pitchFamily="34" charset="0"/>
              </a:rPr>
              <a:t>Product: VC-A50P</a:t>
            </a:r>
          </a:p>
        </p:txBody>
      </p:sp>
      <p:sp>
        <p:nvSpPr>
          <p:cNvPr id="15" name="內容版面配置區 2"/>
          <p:cNvSpPr txBox="1">
            <a:spLocks/>
          </p:cNvSpPr>
          <p:nvPr/>
        </p:nvSpPr>
        <p:spPr bwMode="auto">
          <a:xfrm>
            <a:off x="793464" y="1668192"/>
            <a:ext cx="2971342"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The main pride of the office is the conference room. The atmosphere of the loft cinema intersects here with the best modern technology. Yamaha audio system, Draper Targa motorized projection screen, Maxell 3LCD laser projector. All systems are managed by ATEN controller. Lumens camera can follow a speaker's moving. The training is constantly transmitted by Internet for the distant learning. </a:t>
            </a:r>
          </a:p>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Some of more than 15 meeting rooms with multimedia systems have Lumens camera for video conferencing </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矩形 2047"/>
          <p:cNvSpPr>
            <a:spLocks noChangeArrowheads="1"/>
          </p:cNvSpPr>
          <p:nvPr/>
        </p:nvSpPr>
        <p:spPr bwMode="auto">
          <a:xfrm>
            <a:off x="3827416" y="2800364"/>
            <a:ext cx="2722009" cy="155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I can confidently say that this project included all aspects, tasks and solutions of office design. But this is exactly what the office of the future should be. The freedom of movement and choice we have created in this office increases employee motivation and mood. The </a:t>
            </a:r>
            <a:r>
              <a:rPr lang="en-US" altLang="zh-TW" sz="800" i="1" dirty="0" err="1">
                <a:solidFill>
                  <a:schemeClr val="accent5"/>
                </a:solidFill>
              </a:rPr>
              <a:t>Joom</a:t>
            </a:r>
            <a:r>
              <a:rPr lang="en-US" altLang="zh-TW" sz="800" i="1" dirty="0">
                <a:solidFill>
                  <a:schemeClr val="accent5"/>
                </a:solidFill>
              </a:rPr>
              <a:t> office is a space where you want to return, and its visual and functional diversity will not have time to get bored for a very, very long time. This is the kind of place you can live in while working.</a:t>
            </a:r>
          </a:p>
          <a:p>
            <a:endParaRPr lang="en-US" altLang="zh-TW" sz="800" i="1" dirty="0" smtClean="0">
              <a:solidFill>
                <a:schemeClr val="accent5"/>
              </a:solidFill>
            </a:endParaRPr>
          </a:p>
          <a:p>
            <a:r>
              <a:rPr lang="en-US" altLang="zh-TW" sz="800" b="1" dirty="0">
                <a:solidFill>
                  <a:schemeClr val="accent5"/>
                </a:solidFill>
              </a:rPr>
              <a:t>Chief Architect of the project </a:t>
            </a:r>
          </a:p>
          <a:p>
            <a:r>
              <a:rPr lang="en-US" altLang="zh-TW" sz="800" b="1" dirty="0" err="1">
                <a:solidFill>
                  <a:schemeClr val="accent5"/>
                </a:solidFill>
              </a:rPr>
              <a:t>Evgeny</a:t>
            </a:r>
            <a:r>
              <a:rPr lang="en-US" altLang="zh-TW" sz="800" b="1" dirty="0">
                <a:solidFill>
                  <a:schemeClr val="accent5"/>
                </a:solidFill>
              </a:rPr>
              <a:t> </a:t>
            </a:r>
            <a:r>
              <a:rPr lang="en-US" altLang="zh-TW" sz="800" b="1" dirty="0" err="1">
                <a:solidFill>
                  <a:schemeClr val="accent5"/>
                </a:solidFill>
              </a:rPr>
              <a:t>Kovpak</a:t>
            </a:r>
            <a:endParaRPr lang="en-US" altLang="zh-TW" sz="800" b="1" dirty="0">
              <a:solidFill>
                <a:schemeClr val="accent5"/>
              </a:solidFill>
            </a:endParaRPr>
          </a:p>
        </p:txBody>
      </p:sp>
      <p:sp>
        <p:nvSpPr>
          <p:cNvPr id="22" name="矩形 21"/>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Corporate</a:t>
            </a:r>
          </a:p>
        </p:txBody>
      </p:sp>
      <p:pic>
        <p:nvPicPr>
          <p:cNvPr id="23" name="Рисунок 7">
            <a:extLst>
              <a:ext uri="{FF2B5EF4-FFF2-40B4-BE49-F238E27FC236}">
                <a16:creationId xmlns:a16="http://schemas.microsoft.com/office/drawing/2014/main" id="{E242ECBF-8428-9637-2076-AA367A26C9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463" y="3129052"/>
            <a:ext cx="2517278" cy="1695851"/>
          </a:xfrm>
          <a:prstGeom prst="rect">
            <a:avLst/>
          </a:prstGeom>
        </p:spPr>
      </p:pic>
      <p:pic>
        <p:nvPicPr>
          <p:cNvPr id="24" name="Рисунок 17">
            <a:extLst>
              <a:ext uri="{FF2B5EF4-FFF2-40B4-BE49-F238E27FC236}">
                <a16:creationId xmlns:a16="http://schemas.microsoft.com/office/drawing/2014/main" id="{4325DA92-E7AD-C3F4-B899-96373B7CB2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1605" y="2789096"/>
            <a:ext cx="2330518" cy="1570033"/>
          </a:xfrm>
          <a:prstGeom prst="rect">
            <a:avLst/>
          </a:prstGeom>
        </p:spPr>
      </p:pic>
      <p:pic>
        <p:nvPicPr>
          <p:cNvPr id="25" name="Рисунок 9">
            <a:extLst>
              <a:ext uri="{FF2B5EF4-FFF2-40B4-BE49-F238E27FC236}">
                <a16:creationId xmlns:a16="http://schemas.microsoft.com/office/drawing/2014/main" id="{FB10B9DC-EFEE-A328-A59D-24113F29AF53}"/>
              </a:ext>
            </a:extLst>
          </p:cNvPr>
          <p:cNvPicPr>
            <a:picLocks noChangeAspect="1"/>
          </p:cNvPicPr>
          <p:nvPr/>
        </p:nvPicPr>
        <p:blipFill>
          <a:blip r:embed="rId4"/>
          <a:stretch>
            <a:fillRect/>
          </a:stretch>
        </p:blipFill>
        <p:spPr>
          <a:xfrm>
            <a:off x="4895936" y="838783"/>
            <a:ext cx="2549204" cy="1268277"/>
          </a:xfrm>
          <a:prstGeom prst="rect">
            <a:avLst/>
          </a:prstGeom>
        </p:spPr>
      </p:pic>
      <p:pic>
        <p:nvPicPr>
          <p:cNvPr id="26" name="Picture 2" descr="Joom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8247" y="901845"/>
            <a:ext cx="1152362" cy="1152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0" name="Picture 2" descr="https://www.mylumens.com/images/pdt2/135920220818122044892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371" t="10549" r="22088" b="10194"/>
          <a:stretch/>
        </p:blipFill>
        <p:spPr bwMode="auto">
          <a:xfrm>
            <a:off x="4068106" y="1761364"/>
            <a:ext cx="754948" cy="838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320677"/>
      </p:ext>
    </p:extLst>
  </p:cSld>
  <p:clrMapOvr>
    <a:masterClrMapping/>
  </p:clrMapOvr>
  <p:timing>
    <p:tnLst>
      <p:par>
        <p:cTn id="1" dur="indefinite" restart="never" nodeType="tmRoot"/>
      </p:par>
    </p:tnLst>
  </p:timing>
</p:sld>
</file>

<file path=ppt/theme/theme1.xml><?xml version="1.0" encoding="utf-8"?>
<a:theme xmlns:a="http://schemas.openxmlformats.org/drawingml/2006/main" name="Lumens Internal template 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umens">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1278</TotalTime>
  <Words>1554</Words>
  <Application>Microsoft Office PowerPoint</Application>
  <PresentationFormat>如螢幕大小 (16:9)</PresentationFormat>
  <Paragraphs>199</Paragraphs>
  <Slides>17</Slides>
  <Notes>2</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17</vt:i4>
      </vt:variant>
    </vt:vector>
  </HeadingPairs>
  <TitlesOfParts>
    <vt:vector size="25" baseType="lpstr">
      <vt:lpstr>Arial Unicode MS</vt:lpstr>
      <vt:lpstr>Noto Sans Arabic Cond ExtLt</vt:lpstr>
      <vt:lpstr>Noto Sans Sinhala ExtCond Thin</vt:lpstr>
      <vt:lpstr>微軟正黑體</vt:lpstr>
      <vt:lpstr>新細明體</vt:lpstr>
      <vt:lpstr>Arial</vt:lpstr>
      <vt:lpstr>Calibri</vt:lpstr>
      <vt:lpstr>Lumens Internal template A</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Pegatron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test</dc:creator>
  <cp:lastModifiedBy>Angela3080.Fu(326傅怡萍)</cp:lastModifiedBy>
  <cp:revision>151</cp:revision>
  <dcterms:created xsi:type="dcterms:W3CDTF">2020-04-16T03:38:41Z</dcterms:created>
  <dcterms:modified xsi:type="dcterms:W3CDTF">2023-04-25T02:44:19Z</dcterms:modified>
</cp:coreProperties>
</file>